
<file path=[Content_Types].xml><?xml version="1.0" encoding="utf-8"?>
<Types xmlns="http://schemas.openxmlformats.org/package/2006/content-types">
  <Default Extension="png" ContentType="image/png"/>
  <Default Extension="bin" ContentType="application/vnd.openxmlformats-officedocument.oleObject"/>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61" r:id="rId3"/>
    <p:sldId id="259" r:id="rId4"/>
    <p:sldId id="260" r:id="rId5"/>
    <p:sldId id="262" r:id="rId6"/>
    <p:sldId id="263" r:id="rId7"/>
    <p:sldId id="264" r:id="rId8"/>
    <p:sldId id="265" r:id="rId9"/>
    <p:sldId id="258" r:id="rId10"/>
    <p:sldId id="268" r:id="rId11"/>
    <p:sldId id="267" r:id="rId12"/>
    <p:sldId id="266" r:id="rId13"/>
  </p:sldIdLst>
  <p:sldSz cx="12192000" cy="6858000"/>
  <p:notesSz cx="6797675" cy="9926638"/>
  <p:defaultTextStyle>
    <a:defPPr>
      <a:defRPr lang="es-P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4" autoAdjust="0"/>
    <p:restoredTop sz="94660"/>
  </p:normalViewPr>
  <p:slideViewPr>
    <p:cSldViewPr snapToGrid="0" showGuides="1">
      <p:cViewPr varScale="1">
        <p:scale>
          <a:sx n="73" d="100"/>
          <a:sy n="73" d="100"/>
        </p:scale>
        <p:origin x="618" y="7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embeddings/oleObject3.bin"/><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Hoja_de_c_lculo_de_Microsoft_Excel.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baseline="0">
                <a:solidFill>
                  <a:sysClr val="windowText" lastClr="000000"/>
                </a:solidFill>
                <a:latin typeface="+mj-lt"/>
                <a:ea typeface="+mn-ea"/>
                <a:cs typeface="+mn-cs"/>
              </a:defRPr>
            </a:pPr>
            <a:r>
              <a:rPr lang="es-PY" sz="2400" dirty="0">
                <a:solidFill>
                  <a:sysClr val="windowText" lastClr="000000"/>
                </a:solidFill>
                <a:latin typeface="+mj-lt"/>
              </a:rPr>
              <a:t>Edicto 02/2024 - Defensor General</a:t>
            </a:r>
          </a:p>
          <a:p>
            <a:pPr>
              <a:defRPr sz="2400">
                <a:solidFill>
                  <a:sysClr val="windowText" lastClr="000000"/>
                </a:solidFill>
                <a:latin typeface="+mj-lt"/>
              </a:defRPr>
            </a:pPr>
            <a:r>
              <a:rPr lang="es-PY" sz="2400" u="sng" dirty="0">
                <a:solidFill>
                  <a:sysClr val="windowText" lastClr="000000"/>
                </a:solidFill>
                <a:latin typeface="+mj-lt"/>
              </a:rPr>
              <a:t>Estadística por sexo</a:t>
            </a:r>
          </a:p>
        </c:rich>
      </c:tx>
      <c:layout/>
      <c:overlay val="0"/>
      <c:spPr>
        <a:noFill/>
        <a:ln>
          <a:noFill/>
        </a:ln>
        <a:effectLst/>
      </c:spPr>
      <c:txPr>
        <a:bodyPr rot="0" spcFirstLastPara="1" vertOverflow="ellipsis" vert="horz" wrap="square" anchor="ctr" anchorCtr="1"/>
        <a:lstStyle/>
        <a:p>
          <a:pPr>
            <a:defRPr sz="2400" b="1" i="0" u="none" strike="noStrike" kern="1200" baseline="0">
              <a:solidFill>
                <a:sysClr val="windowText" lastClr="000000"/>
              </a:solidFill>
              <a:latin typeface="+mj-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2361111111111112"/>
          <c:y val="0.2796584281131525"/>
          <c:w val="0.78055555555555556"/>
          <c:h val="0.59484981044036167"/>
        </c:manualLayout>
      </c:layout>
      <c:pie3DChart>
        <c:varyColors val="1"/>
        <c:ser>
          <c:idx val="0"/>
          <c:order val="0"/>
          <c:dPt>
            <c:idx val="0"/>
            <c:bubble3D val="0"/>
            <c:explosion val="3"/>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sp3d/>
            </c:spPr>
            <c:extLst>
              <c:ext xmlns:c16="http://schemas.microsoft.com/office/drawing/2014/chart" uri="{C3380CC4-5D6E-409C-BE32-E72D297353CC}">
                <c16:uniqueId val="{00000001-C35B-4604-8490-52165B3C8C65}"/>
              </c:ext>
            </c:extLst>
          </c:dPt>
          <c:dPt>
            <c:idx val="1"/>
            <c:bubble3D val="0"/>
            <c:spPr>
              <a:solidFill>
                <a:srgbClr val="FF99FF"/>
              </a:solidFill>
              <a:ln>
                <a:noFill/>
              </a:ln>
              <a:effectLst/>
              <a:sp3d/>
            </c:spPr>
            <c:extLst>
              <c:ext xmlns:c16="http://schemas.microsoft.com/office/drawing/2014/chart" uri="{C3380CC4-5D6E-409C-BE32-E72D297353CC}">
                <c16:uniqueId val="{00000003-C35B-4604-8490-52165B3C8C65}"/>
              </c:ext>
            </c:extLst>
          </c:dPt>
          <c:dLbls>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1800" b="1" i="0" u="none" strike="noStrike" kern="1200" baseline="0">
                    <a:solidFill>
                      <a:sysClr val="windowText" lastClr="000000"/>
                    </a:solidFill>
                    <a:latin typeface="+mn-lt"/>
                    <a:ea typeface="+mn-ea"/>
                    <a:cs typeface="+mn-cs"/>
                  </a:defRPr>
                </a:pPr>
                <a:endParaRPr lang="en-US"/>
              </a:p>
            </c:txPr>
            <c:showLegendKey val="0"/>
            <c:showVal val="1"/>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layout/>
              </c:ext>
            </c:extLst>
          </c:dLbls>
          <c:cat>
            <c:strRef>
              <c:f>'por sexo'!$F$2:$F$3</c:f>
              <c:strCache>
                <c:ptCount val="2"/>
                <c:pt idx="0">
                  <c:v>Varones</c:v>
                </c:pt>
                <c:pt idx="1">
                  <c:v>Mujeres </c:v>
                </c:pt>
              </c:strCache>
            </c:strRef>
          </c:cat>
          <c:val>
            <c:numRef>
              <c:f>'por sexo'!$G$2:$G$3</c:f>
              <c:numCache>
                <c:formatCode>General</c:formatCode>
                <c:ptCount val="2"/>
                <c:pt idx="0">
                  <c:v>10</c:v>
                </c:pt>
                <c:pt idx="1">
                  <c:v>9</c:v>
                </c:pt>
              </c:numCache>
            </c:numRef>
          </c:val>
          <c:extLst>
            <c:ext xmlns:c16="http://schemas.microsoft.com/office/drawing/2014/chart" uri="{C3380CC4-5D6E-409C-BE32-E72D297353CC}">
              <c16:uniqueId val="{00000004-C35B-4604-8490-52165B3C8C65}"/>
            </c:ext>
          </c:extLst>
        </c:ser>
        <c:dLbls>
          <c:showLegendKey val="0"/>
          <c:showVal val="0"/>
          <c:showCatName val="1"/>
          <c:showSerName val="0"/>
          <c:showPercent val="1"/>
          <c:showBubbleSize val="0"/>
          <c:showLeaderLines val="0"/>
        </c:dLbls>
      </c:pie3D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lumMod val="95000"/>
      </a:schemeClr>
    </a:solidFill>
    <a:ln w="9525" cap="flat" cmpd="sng" algn="ctr">
      <a:solidFill>
        <a:schemeClr val="tx2">
          <a:lumMod val="15000"/>
          <a:lumOff val="8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400" b="1" i="0" u="none" strike="noStrike" kern="1200" spc="100" baseline="0">
                <a:solidFill>
                  <a:sysClr val="windowText" lastClr="000000"/>
                </a:solidFill>
                <a:effectLst>
                  <a:outerShdw blurRad="50800" dist="38100" dir="5400000" algn="t" rotWithShape="0">
                    <a:prstClr val="black">
                      <a:alpha val="40000"/>
                    </a:prstClr>
                  </a:outerShdw>
                </a:effectLst>
                <a:latin typeface="+mj-lt"/>
                <a:ea typeface="+mn-ea"/>
                <a:cs typeface="+mn-cs"/>
              </a:defRPr>
            </a:pPr>
            <a:r>
              <a:rPr lang="es-PY" sz="2400" dirty="0">
                <a:solidFill>
                  <a:sysClr val="windowText" lastClr="000000"/>
                </a:solidFill>
                <a:latin typeface="+mj-lt"/>
              </a:rPr>
              <a:t>Edicto</a:t>
            </a:r>
            <a:r>
              <a:rPr lang="es-PY" sz="2400" baseline="0" dirty="0">
                <a:solidFill>
                  <a:sysClr val="windowText" lastClr="000000"/>
                </a:solidFill>
                <a:latin typeface="+mj-lt"/>
              </a:rPr>
              <a:t> 02/2024 - Defensor General</a:t>
            </a:r>
          </a:p>
          <a:p>
            <a:pPr>
              <a:defRPr sz="2400">
                <a:solidFill>
                  <a:sysClr val="windowText" lastClr="000000"/>
                </a:solidFill>
                <a:latin typeface="+mj-lt"/>
              </a:defRPr>
            </a:pPr>
            <a:r>
              <a:rPr lang="es-PY" sz="2400" u="sng" baseline="0" dirty="0">
                <a:solidFill>
                  <a:sysClr val="windowText" lastClr="000000"/>
                </a:solidFill>
                <a:latin typeface="+mj-lt"/>
              </a:rPr>
              <a:t>Estadística por edad</a:t>
            </a:r>
            <a:endParaRPr lang="es-PY" sz="2400" u="sng" dirty="0">
              <a:solidFill>
                <a:sysClr val="windowText" lastClr="000000"/>
              </a:solidFill>
              <a:latin typeface="+mj-lt"/>
            </a:endParaRPr>
          </a:p>
        </c:rich>
      </c:tx>
      <c:layout>
        <c:manualLayout>
          <c:xMode val="edge"/>
          <c:yMode val="edge"/>
          <c:x val="0.21343503937007874"/>
          <c:y val="5.145365791494088E-2"/>
        </c:manualLayout>
      </c:layout>
      <c:overlay val="0"/>
      <c:spPr>
        <a:noFill/>
        <a:ln>
          <a:noFill/>
        </a:ln>
        <a:effectLst/>
      </c:spPr>
      <c:txPr>
        <a:bodyPr rot="0" spcFirstLastPara="1" vertOverflow="ellipsis" vert="horz" wrap="square" anchor="ctr" anchorCtr="1"/>
        <a:lstStyle/>
        <a:p>
          <a:pPr>
            <a:defRPr sz="2400" b="1" i="0" u="none" strike="noStrike" kern="1200" spc="100" baseline="0">
              <a:solidFill>
                <a:sysClr val="windowText" lastClr="000000"/>
              </a:solidFill>
              <a:effectLst>
                <a:outerShdw blurRad="50800" dist="38100" dir="5400000" algn="t" rotWithShape="0">
                  <a:prstClr val="black">
                    <a:alpha val="40000"/>
                  </a:prstClr>
                </a:outerShdw>
              </a:effectLst>
              <a:latin typeface="+mj-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7777777777777779E-2"/>
          <c:y val="0.3152314814814815"/>
          <c:w val="0.80555555555555558"/>
          <c:h val="0.57423556430446188"/>
        </c:manualLayout>
      </c:layout>
      <c:pie3DChart>
        <c:varyColors val="1"/>
        <c:ser>
          <c:idx val="0"/>
          <c:order val="0"/>
          <c:dPt>
            <c:idx val="0"/>
            <c:bubble3D val="0"/>
            <c:explosion val="7"/>
            <c:spPr>
              <a:solidFill>
                <a:schemeClr val="accent6"/>
              </a:soli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1-83D6-4901-8BF6-A30030A64A2C}"/>
              </c:ext>
            </c:extLst>
          </c:dPt>
          <c:dPt>
            <c:idx val="1"/>
            <c:bubble3D val="0"/>
            <c:explosion val="6"/>
            <c:spPr>
              <a:solidFill>
                <a:schemeClr val="accent2">
                  <a:lumMod val="60000"/>
                  <a:lumOff val="40000"/>
                </a:schemeClr>
              </a:soli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3-83D6-4901-8BF6-A30030A64A2C}"/>
              </c:ext>
            </c:extLst>
          </c:dPt>
          <c:dPt>
            <c:idx val="2"/>
            <c:bubble3D val="0"/>
            <c:spPr>
              <a:solidFill>
                <a:schemeClr val="bg2">
                  <a:lumMod val="90000"/>
                </a:schemeClr>
              </a:soli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5-83D6-4901-8BF6-A30030A64A2C}"/>
              </c:ext>
            </c:extLst>
          </c:dPt>
          <c:dLbls>
            <c:dLbl>
              <c:idx val="0"/>
              <c:layout>
                <c:manualLayout>
                  <c:x val="4.1666666666666567E-2"/>
                  <c:y val="-2.7777777777777821E-2"/>
                </c:manualLayout>
              </c:layout>
              <c:spPr>
                <a:noFill/>
                <a:ln>
                  <a:solidFill>
                    <a:sysClr val="windowText" lastClr="000000">
                      <a:lumMod val="25000"/>
                      <a:lumOff val="75000"/>
                    </a:sysClr>
                  </a:solid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00B050"/>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83D6-4901-8BF6-A30030A64A2C}"/>
                </c:ext>
              </c:extLst>
            </c:dLbl>
            <c:dLbl>
              <c:idx val="1"/>
              <c:layout>
                <c:manualLayout>
                  <c:x val="-2.7777777777777776E-2"/>
                  <c:y val="-1.8518518518518517E-2"/>
                </c:manualLayout>
              </c:layout>
              <c:spPr>
                <a:noFill/>
                <a:ln>
                  <a:solidFill>
                    <a:sysClr val="windowText" lastClr="000000">
                      <a:lumMod val="25000"/>
                      <a:lumOff val="75000"/>
                    </a:sysClr>
                  </a:solid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3-83D6-4901-8BF6-A30030A64A2C}"/>
                </c:ext>
              </c:extLst>
            </c:dLbl>
            <c:dLbl>
              <c:idx val="2"/>
              <c:layout>
                <c:manualLayout>
                  <c:x val="-1.2752525252525281E-2"/>
                  <c:y val="-2.0905212380774012E-2"/>
                </c:manualLayout>
              </c:layout>
              <c:spPr>
                <a:noFill/>
                <a:ln>
                  <a:solidFill>
                    <a:sysClr val="windowText" lastClr="000000">
                      <a:lumMod val="25000"/>
                      <a:lumOff val="75000"/>
                    </a:sysClr>
                  </a:solid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accent4"/>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5-83D6-4901-8BF6-A30030A64A2C}"/>
                </c:ext>
              </c:extLst>
            </c:dLbl>
            <c:spPr>
              <a:noFill/>
              <a:ln>
                <a:solidFill>
                  <a:sysClr val="windowText" lastClr="000000">
                    <a:lumMod val="25000"/>
                    <a:lumOff val="75000"/>
                  </a:sysClr>
                </a:solidFill>
              </a:ln>
              <a:effectLst/>
            </c:spPr>
            <c:txPr>
              <a:bodyPr rot="0" spcFirstLastPara="1" vertOverflow="ellipsis" vert="horz" wrap="square" lIns="38100" tIns="19050" rIns="38100" bIns="19050" anchor="ctr" anchorCtr="1">
                <a:spAutoFit/>
              </a:bodyPr>
              <a:lstStyle/>
              <a:p>
                <a:pPr>
                  <a:defRPr sz="1600" b="0" i="0" u="none" strike="noStrike" kern="1200" baseline="0">
                    <a:solidFill>
                      <a:sysClr val="windowText" lastClr="000000"/>
                    </a:solidFill>
                    <a:latin typeface="+mn-lt"/>
                    <a:ea typeface="+mn-ea"/>
                    <a:cs typeface="+mn-cs"/>
                  </a:defRPr>
                </a:pPr>
                <a:endParaRPr lang="en-US"/>
              </a:p>
            </c:txPr>
            <c:dLblPos val="outEnd"/>
            <c:showLegendKey val="0"/>
            <c:showVal val="1"/>
            <c:showCatName val="1"/>
            <c:showSerName val="0"/>
            <c:showPercent val="1"/>
            <c:showBubbleSize val="0"/>
            <c:showLeaderLines val="1"/>
            <c:leaderLines>
              <c:spPr>
                <a:ln w="9525">
                  <a:solidFill>
                    <a:schemeClr val="lt1">
                      <a:lumMod val="95000"/>
                      <a:alpha val="54000"/>
                    </a:schemeClr>
                  </a:solidFill>
                </a:ln>
                <a:effectLst/>
              </c:spPr>
            </c:leaderLines>
            <c:extLst>
              <c:ext xmlns:c15="http://schemas.microsoft.com/office/drawing/2012/chart" uri="{CE6537A1-D6FC-4f65-9D91-7224C49458BB}"/>
            </c:extLst>
          </c:dLbls>
          <c:cat>
            <c:strRef>
              <c:f>'por edad'!$G$4:$G$6</c:f>
              <c:strCache>
                <c:ptCount val="3"/>
                <c:pt idx="0">
                  <c:v>39 al 50</c:v>
                </c:pt>
                <c:pt idx="1">
                  <c:v>51 al 60</c:v>
                </c:pt>
                <c:pt idx="2">
                  <c:v>61 al 65</c:v>
                </c:pt>
              </c:strCache>
            </c:strRef>
          </c:cat>
          <c:val>
            <c:numRef>
              <c:f>'por edad'!$H$4:$H$6</c:f>
              <c:numCache>
                <c:formatCode>General</c:formatCode>
                <c:ptCount val="3"/>
                <c:pt idx="0">
                  <c:v>7</c:v>
                </c:pt>
                <c:pt idx="1">
                  <c:v>10</c:v>
                </c:pt>
                <c:pt idx="2">
                  <c:v>2</c:v>
                </c:pt>
              </c:numCache>
            </c:numRef>
          </c:val>
          <c:extLst>
            <c:ext xmlns:c16="http://schemas.microsoft.com/office/drawing/2014/chart" uri="{C3380CC4-5D6E-409C-BE32-E72D297353CC}">
              <c16:uniqueId val="{00000006-83D6-4901-8BF6-A30030A64A2C}"/>
            </c:ext>
          </c:extLst>
        </c:ser>
        <c:dLbls>
          <c:dLblPos val="outEnd"/>
          <c:showLegendKey val="0"/>
          <c:showVal val="0"/>
          <c:showCatName val="1"/>
          <c:showSerName val="0"/>
          <c:showPercent val="0"/>
          <c:showBubbleSize val="0"/>
          <c:showLeaderLines val="1"/>
        </c:dLbls>
      </c:pie3D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accent6">
        <a:lumMod val="20000"/>
        <a:lumOff val="80000"/>
      </a:schemeClr>
    </a:solidFill>
    <a:ln>
      <a:solidFill>
        <a:sysClr val="windowText" lastClr="000000">
          <a:lumMod val="25000"/>
          <a:lumOff val="75000"/>
        </a:sysClr>
      </a:solid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baseline="0">
                <a:solidFill>
                  <a:sysClr val="windowText" lastClr="000000"/>
                </a:solidFill>
                <a:latin typeface="+mn-lt"/>
                <a:ea typeface="+mn-ea"/>
                <a:cs typeface="+mn-cs"/>
              </a:defRPr>
            </a:pPr>
            <a:r>
              <a:rPr lang="es-PY" sz="2400" dirty="0">
                <a:solidFill>
                  <a:sysClr val="windowText" lastClr="000000"/>
                </a:solidFill>
              </a:rPr>
              <a:t>Edicto 02/2024 - Defensor General</a:t>
            </a:r>
          </a:p>
          <a:p>
            <a:pPr>
              <a:defRPr sz="2400">
                <a:solidFill>
                  <a:sysClr val="windowText" lastClr="000000"/>
                </a:solidFill>
              </a:defRPr>
            </a:pPr>
            <a:r>
              <a:rPr lang="es-PY" sz="2400" u="sng" dirty="0">
                <a:solidFill>
                  <a:sysClr val="windowText" lastClr="000000"/>
                </a:solidFill>
              </a:rPr>
              <a:t>Estadística por ocupación</a:t>
            </a:r>
          </a:p>
        </c:rich>
      </c:tx>
      <c:layout>
        <c:manualLayout>
          <c:xMode val="edge"/>
          <c:yMode val="edge"/>
          <c:x val="0.22293428304967311"/>
          <c:y val="3.6580417644695808E-2"/>
        </c:manualLayout>
      </c:layout>
      <c:overlay val="0"/>
      <c:spPr>
        <a:noFill/>
        <a:ln>
          <a:noFill/>
        </a:ln>
        <a:effectLst/>
      </c:spPr>
      <c:txPr>
        <a:bodyPr rot="0" spcFirstLastPara="1" vertOverflow="ellipsis" vert="horz" wrap="square" anchor="ctr" anchorCtr="1"/>
        <a:lstStyle/>
        <a:p>
          <a:pPr>
            <a:defRPr sz="2400" b="1" i="0" u="none" strike="noStrike" kern="1200" baseline="0">
              <a:solidFill>
                <a:sysClr val="windowText" lastClr="000000"/>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2467459461402941"/>
          <c:y val="0.41748385384411218"/>
          <c:w val="0.57361393116999615"/>
          <c:h val="0.48066626287098735"/>
        </c:manualLayout>
      </c:layout>
      <c:pie3DChart>
        <c:varyColors val="1"/>
        <c:ser>
          <c:idx val="0"/>
          <c:order val="0"/>
          <c:explosion val="10"/>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sp3d/>
            </c:spPr>
            <c:extLst>
              <c:ext xmlns:c16="http://schemas.microsoft.com/office/drawing/2014/chart" uri="{C3380CC4-5D6E-409C-BE32-E72D297353CC}">
                <c16:uniqueId val="{00000001-2E2F-4466-8FD6-7F46FC0CB3CD}"/>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sp3d/>
            </c:spPr>
            <c:extLst>
              <c:ext xmlns:c16="http://schemas.microsoft.com/office/drawing/2014/chart" uri="{C3380CC4-5D6E-409C-BE32-E72D297353CC}">
                <c16:uniqueId val="{00000003-2E2F-4466-8FD6-7F46FC0CB3CD}"/>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sp3d/>
            </c:spPr>
            <c:extLst>
              <c:ext xmlns:c16="http://schemas.microsoft.com/office/drawing/2014/chart" uri="{C3380CC4-5D6E-409C-BE32-E72D297353CC}">
                <c16:uniqueId val="{00000005-2E2F-4466-8FD6-7F46FC0CB3CD}"/>
              </c:ext>
            </c:extLst>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sp3d/>
            </c:spPr>
            <c:extLst>
              <c:ext xmlns:c16="http://schemas.microsoft.com/office/drawing/2014/chart" uri="{C3380CC4-5D6E-409C-BE32-E72D297353CC}">
                <c16:uniqueId val="{00000007-2E2F-4466-8FD6-7F46FC0CB3CD}"/>
              </c:ext>
            </c:extLst>
          </c:dPt>
          <c:dPt>
            <c:idx val="4"/>
            <c:bubble3D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sp3d/>
            </c:spPr>
            <c:extLst>
              <c:ext xmlns:c16="http://schemas.microsoft.com/office/drawing/2014/chart" uri="{C3380CC4-5D6E-409C-BE32-E72D297353CC}">
                <c16:uniqueId val="{00000009-2E2F-4466-8FD6-7F46FC0CB3CD}"/>
              </c:ext>
            </c:extLst>
          </c:dPt>
          <c:dPt>
            <c:idx val="5"/>
            <c:bubble3D val="0"/>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sp3d/>
            </c:spPr>
            <c:extLst>
              <c:ext xmlns:c16="http://schemas.microsoft.com/office/drawing/2014/chart" uri="{C3380CC4-5D6E-409C-BE32-E72D297353CC}">
                <c16:uniqueId val="{0000000B-2E2F-4466-8FD6-7F46FC0CB3CD}"/>
              </c:ext>
            </c:extLst>
          </c:dPt>
          <c:dLbls>
            <c:dLbl>
              <c:idx val="0"/>
              <c:layout>
                <c:manualLayout>
                  <c:x val="5.4047208140078379E-2"/>
                  <c:y val="-1.0239571117440107E-2"/>
                </c:manualLayout>
              </c:layout>
              <c:tx>
                <c:rich>
                  <a:bodyPr rot="0" spcFirstLastPara="1" vertOverflow="ellipsis" vert="horz" wrap="square" lIns="38100" tIns="19050" rIns="38100" bIns="19050" anchor="ctr" anchorCtr="1">
                    <a:spAutoFit/>
                  </a:bodyPr>
                  <a:lstStyle/>
                  <a:p>
                    <a:pPr>
                      <a:defRPr sz="1400" b="1" i="0" u="none" strike="noStrike" kern="1200" baseline="0">
                        <a:solidFill>
                          <a:srgbClr val="FF0000"/>
                        </a:solidFill>
                        <a:latin typeface="+mn-lt"/>
                        <a:ea typeface="+mn-ea"/>
                        <a:cs typeface="+mn-cs"/>
                      </a:defRPr>
                    </a:pPr>
                    <a:fld id="{BC5AE7E9-F774-42CE-8C5A-CE0883203373}" type="CATEGORYNAME">
                      <a:rPr lang="en-US">
                        <a:solidFill>
                          <a:srgbClr val="FF0000"/>
                        </a:solidFill>
                      </a:rPr>
                      <a:pPr>
                        <a:defRPr sz="1400" b="1">
                          <a:solidFill>
                            <a:srgbClr val="FF0000"/>
                          </a:solidFill>
                        </a:defRPr>
                      </a:pPr>
                      <a:t>[NOMBRE DE CATEGORÍA]</a:t>
                    </a:fld>
                    <a:r>
                      <a:rPr lang="en-US">
                        <a:solidFill>
                          <a:srgbClr val="FF0000"/>
                        </a:solidFill>
                      </a:rPr>
                      <a:t>; 6</a:t>
                    </a:r>
                    <a:r>
                      <a:rPr lang="en-US" baseline="0">
                        <a:solidFill>
                          <a:srgbClr val="FF0000"/>
                        </a:solidFill>
                      </a:rPr>
                      <a:t>
</a:t>
                    </a:r>
                    <a:fld id="{DD785BF7-79E0-4189-9338-A852D3751661}" type="PERCENTAGE">
                      <a:rPr lang="en-US" baseline="0">
                        <a:solidFill>
                          <a:srgbClr val="FF0000"/>
                        </a:solidFill>
                      </a:rPr>
                      <a:pPr>
                        <a:defRPr sz="1400" b="1">
                          <a:solidFill>
                            <a:srgbClr val="FF0000"/>
                          </a:solidFill>
                        </a:defRPr>
                      </a:pPr>
                      <a:t>[PORCENTAJE]</a:t>
                    </a:fld>
                    <a:endParaRPr lang="en-US" baseline="0">
                      <a:solidFill>
                        <a:srgbClr val="FF0000"/>
                      </a:solidFill>
                    </a:endParaRPr>
                  </a:p>
                </c:rich>
              </c:tx>
              <c:spPr>
                <a:noFill/>
                <a:ln>
                  <a:solidFill>
                    <a:sysClr val="windowText" lastClr="000000">
                      <a:lumMod val="25000"/>
                      <a:lumOff val="75000"/>
                    </a:sysClr>
                  </a:solid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FF0000"/>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1-2E2F-4466-8FD6-7F46FC0CB3CD}"/>
                </c:ext>
              </c:extLst>
            </c:dLbl>
            <c:dLbl>
              <c:idx val="1"/>
              <c:layout>
                <c:manualLayout>
                  <c:x val="7.5875130334735558E-2"/>
                  <c:y val="3.7496230524375944E-2"/>
                </c:manualLayout>
              </c:layout>
              <c:tx>
                <c:rich>
                  <a:bodyPr rot="0" spcFirstLastPara="1" vertOverflow="ellipsis" vert="horz" wrap="square" lIns="38100" tIns="19050" rIns="38100" bIns="19050" anchor="ctr" anchorCtr="1">
                    <a:spAutoFit/>
                  </a:bodyPr>
                  <a:lstStyle/>
                  <a:p>
                    <a:pPr>
                      <a:defRPr sz="1400" b="1" i="0" u="none" strike="noStrike" kern="1200" baseline="0">
                        <a:solidFill>
                          <a:schemeClr val="accent6"/>
                        </a:solidFill>
                        <a:latin typeface="+mn-lt"/>
                        <a:ea typeface="+mn-ea"/>
                        <a:cs typeface="+mn-cs"/>
                      </a:defRPr>
                    </a:pPr>
                    <a:fld id="{65BB4012-5498-4625-81F2-6450EDFDF4D8}" type="CATEGORYNAME">
                      <a:rPr lang="en-US">
                        <a:solidFill>
                          <a:schemeClr val="accent6"/>
                        </a:solidFill>
                      </a:rPr>
                      <a:pPr>
                        <a:defRPr sz="1400" b="1">
                          <a:solidFill>
                            <a:schemeClr val="accent6"/>
                          </a:solidFill>
                        </a:defRPr>
                      </a:pPr>
                      <a:t>[NOMBRE DE CATEGORÍA]</a:t>
                    </a:fld>
                    <a:r>
                      <a:rPr lang="en-US">
                        <a:solidFill>
                          <a:schemeClr val="accent6"/>
                        </a:solidFill>
                      </a:rPr>
                      <a:t>; 3</a:t>
                    </a:r>
                    <a:r>
                      <a:rPr lang="en-US" baseline="0">
                        <a:solidFill>
                          <a:schemeClr val="accent6"/>
                        </a:solidFill>
                      </a:rPr>
                      <a:t>
</a:t>
                    </a:r>
                    <a:fld id="{2ED6575D-C29C-498F-AF98-9E613A63AAB6}" type="PERCENTAGE">
                      <a:rPr lang="en-US" baseline="0">
                        <a:solidFill>
                          <a:schemeClr val="accent6"/>
                        </a:solidFill>
                      </a:rPr>
                      <a:pPr>
                        <a:defRPr sz="1400" b="1">
                          <a:solidFill>
                            <a:schemeClr val="accent6"/>
                          </a:solidFill>
                        </a:defRPr>
                      </a:pPr>
                      <a:t>[PORCENTAJE]</a:t>
                    </a:fld>
                    <a:endParaRPr lang="en-US" baseline="0">
                      <a:solidFill>
                        <a:schemeClr val="accent6"/>
                      </a:solidFill>
                    </a:endParaRPr>
                  </a:p>
                </c:rich>
              </c:tx>
              <c:spPr>
                <a:noFill/>
                <a:ln>
                  <a:solidFill>
                    <a:sysClr val="windowText" lastClr="000000">
                      <a:lumMod val="25000"/>
                      <a:lumOff val="75000"/>
                    </a:sysClr>
                  </a:solid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6"/>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3-2E2F-4466-8FD6-7F46FC0CB3CD}"/>
                </c:ext>
              </c:extLst>
            </c:dLbl>
            <c:dLbl>
              <c:idx val="2"/>
              <c:layout>
                <c:manualLayout>
                  <c:x val="-0.15183673102506023"/>
                  <c:y val="-6.9782487295471041E-2"/>
                </c:manualLayout>
              </c:layout>
              <c:tx>
                <c:rich>
                  <a:bodyPr rot="0" spcFirstLastPara="1" vertOverflow="ellipsis" vert="horz" wrap="square" lIns="38100" tIns="19050" rIns="38100" bIns="19050" anchor="ctr" anchorCtr="1">
                    <a:spAutoFit/>
                  </a:bodyPr>
                  <a:lstStyle/>
                  <a:p>
                    <a:pPr>
                      <a:defRPr sz="1400" b="1" i="0" u="none" strike="noStrike" kern="1200" baseline="0">
                        <a:solidFill>
                          <a:schemeClr val="accent6"/>
                        </a:solidFill>
                        <a:latin typeface="+mn-lt"/>
                        <a:ea typeface="+mn-ea"/>
                        <a:cs typeface="+mn-cs"/>
                      </a:defRPr>
                    </a:pPr>
                    <a:fld id="{9BB37344-46B3-41F8-83B4-6EF35B082574}" type="CATEGORYNAME">
                      <a:rPr lang="es-ES">
                        <a:solidFill>
                          <a:schemeClr val="accent6"/>
                        </a:solidFill>
                      </a:rPr>
                      <a:pPr>
                        <a:defRPr sz="1400" b="1">
                          <a:solidFill>
                            <a:schemeClr val="accent6"/>
                          </a:solidFill>
                        </a:defRPr>
                      </a:pPr>
                      <a:t>[NOMBRE DE CATEGORÍA]</a:t>
                    </a:fld>
                    <a:r>
                      <a:rPr lang="es-ES">
                        <a:solidFill>
                          <a:schemeClr val="accent6"/>
                        </a:solidFill>
                      </a:rPr>
                      <a:t>; 3</a:t>
                    </a:r>
                    <a:r>
                      <a:rPr lang="es-ES" baseline="0">
                        <a:solidFill>
                          <a:schemeClr val="accent6"/>
                        </a:solidFill>
                      </a:rPr>
                      <a:t>
</a:t>
                    </a:r>
                    <a:fld id="{58A1986E-B949-4811-A38A-02F5780B8FBC}" type="PERCENTAGE">
                      <a:rPr lang="es-ES" baseline="0">
                        <a:solidFill>
                          <a:schemeClr val="accent6"/>
                        </a:solidFill>
                      </a:rPr>
                      <a:pPr>
                        <a:defRPr sz="1400" b="1">
                          <a:solidFill>
                            <a:schemeClr val="accent6"/>
                          </a:solidFill>
                        </a:defRPr>
                      </a:pPr>
                      <a:t>[PORCENTAJE]</a:t>
                    </a:fld>
                    <a:endParaRPr lang="es-ES" baseline="0">
                      <a:solidFill>
                        <a:schemeClr val="accent6"/>
                      </a:solidFill>
                    </a:endParaRPr>
                  </a:p>
                </c:rich>
              </c:tx>
              <c:spPr>
                <a:noFill/>
                <a:ln>
                  <a:solidFill>
                    <a:sysClr val="windowText" lastClr="000000">
                      <a:lumMod val="25000"/>
                      <a:lumOff val="75000"/>
                    </a:sysClr>
                  </a:solid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6"/>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5-2E2F-4466-8FD6-7F46FC0CB3CD}"/>
                </c:ext>
              </c:extLst>
            </c:dLbl>
            <c:dLbl>
              <c:idx val="3"/>
              <c:layout/>
              <c:tx>
                <c:rich>
                  <a:bodyPr rot="0" spcFirstLastPara="1" vertOverflow="ellipsis" vert="horz" wrap="square" lIns="38100" tIns="19050" rIns="38100" bIns="19050" anchor="ctr" anchorCtr="1">
                    <a:spAutoFit/>
                  </a:bodyPr>
                  <a:lstStyle/>
                  <a:p>
                    <a:pPr>
                      <a:defRPr sz="1400" b="1" i="0" u="none" strike="noStrike" kern="1200" baseline="0">
                        <a:solidFill>
                          <a:srgbClr val="FF0000"/>
                        </a:solidFill>
                        <a:latin typeface="+mn-lt"/>
                        <a:ea typeface="+mn-ea"/>
                        <a:cs typeface="+mn-cs"/>
                      </a:defRPr>
                    </a:pPr>
                    <a:fld id="{81F8A147-32C4-4C47-A34A-6F1DAFD76D8C}" type="CATEGORYNAME">
                      <a:rPr lang="en-US">
                        <a:solidFill>
                          <a:srgbClr val="FF0000"/>
                        </a:solidFill>
                      </a:rPr>
                      <a:pPr>
                        <a:defRPr sz="1400" b="1">
                          <a:solidFill>
                            <a:srgbClr val="FF0000"/>
                          </a:solidFill>
                        </a:defRPr>
                      </a:pPr>
                      <a:t>[NOMBRE DE CATEGORÍA]</a:t>
                    </a:fld>
                    <a:r>
                      <a:rPr lang="en-US">
                        <a:solidFill>
                          <a:srgbClr val="FF0000"/>
                        </a:solidFill>
                      </a:rPr>
                      <a:t>; 5</a:t>
                    </a:r>
                    <a:r>
                      <a:rPr lang="en-US" baseline="0">
                        <a:solidFill>
                          <a:srgbClr val="FF0000"/>
                        </a:solidFill>
                      </a:rPr>
                      <a:t>
</a:t>
                    </a:r>
                    <a:fld id="{FFB7291C-E200-4605-998E-D4D4D29145A9}" type="PERCENTAGE">
                      <a:rPr lang="en-US" baseline="0">
                        <a:solidFill>
                          <a:srgbClr val="FF0000"/>
                        </a:solidFill>
                      </a:rPr>
                      <a:pPr>
                        <a:defRPr sz="1400" b="1">
                          <a:solidFill>
                            <a:srgbClr val="FF0000"/>
                          </a:solidFill>
                        </a:defRPr>
                      </a:pPr>
                      <a:t>[PORCENTAJE]</a:t>
                    </a:fld>
                    <a:endParaRPr lang="en-US" baseline="0">
                      <a:solidFill>
                        <a:srgbClr val="FF0000"/>
                      </a:solidFill>
                    </a:endParaRPr>
                  </a:p>
                </c:rich>
              </c:tx>
              <c:spPr>
                <a:noFill/>
                <a:ln>
                  <a:solidFill>
                    <a:sysClr val="windowText" lastClr="000000">
                      <a:lumMod val="25000"/>
                      <a:lumOff val="75000"/>
                    </a:sysClr>
                  </a:solid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FF0000"/>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7-2E2F-4466-8FD6-7F46FC0CB3CD}"/>
                </c:ext>
              </c:extLst>
            </c:dLbl>
            <c:dLbl>
              <c:idx val="4"/>
              <c:layout>
                <c:manualLayout>
                  <c:x val="-6.659403875885378E-2"/>
                  <c:y val="-7.8056067459652684E-2"/>
                </c:manualLayout>
              </c:layout>
              <c:tx>
                <c:rich>
                  <a:bodyPr rot="0" spcFirstLastPara="1" vertOverflow="ellipsis" vert="horz" wrap="square" lIns="38100" tIns="19050" rIns="38100" bIns="19050" anchor="ctr" anchorCtr="1">
                    <a:spAutoFit/>
                  </a:bodyPr>
                  <a:lstStyle/>
                  <a:p>
                    <a:pPr>
                      <a:defRPr sz="1400" b="1" i="0" u="none" strike="noStrike" kern="1200" baseline="0">
                        <a:solidFill>
                          <a:srgbClr val="0070C0"/>
                        </a:solidFill>
                        <a:latin typeface="+mn-lt"/>
                        <a:ea typeface="+mn-ea"/>
                        <a:cs typeface="+mn-cs"/>
                      </a:defRPr>
                    </a:pPr>
                    <a:fld id="{8CC55949-A64B-45A1-9914-5930BA3A36F2}" type="CATEGORYNAME">
                      <a:rPr lang="en-US">
                        <a:solidFill>
                          <a:srgbClr val="0070C0"/>
                        </a:solidFill>
                      </a:rPr>
                      <a:pPr>
                        <a:defRPr sz="1400" b="1">
                          <a:solidFill>
                            <a:srgbClr val="0070C0"/>
                          </a:solidFill>
                        </a:defRPr>
                      </a:pPr>
                      <a:t>[NOMBRE DE CATEGORÍA]</a:t>
                    </a:fld>
                    <a:r>
                      <a:rPr lang="en-US">
                        <a:solidFill>
                          <a:srgbClr val="0070C0"/>
                        </a:solidFill>
                      </a:rPr>
                      <a:t>; 1</a:t>
                    </a:r>
                    <a:r>
                      <a:rPr lang="en-US" baseline="0">
                        <a:solidFill>
                          <a:srgbClr val="0070C0"/>
                        </a:solidFill>
                      </a:rPr>
                      <a:t>
</a:t>
                    </a:r>
                    <a:fld id="{C6A40DBF-5D27-4372-8244-EE47FDFFE444}" type="PERCENTAGE">
                      <a:rPr lang="en-US" baseline="0">
                        <a:solidFill>
                          <a:srgbClr val="0070C0"/>
                        </a:solidFill>
                      </a:rPr>
                      <a:pPr>
                        <a:defRPr sz="1400" b="1">
                          <a:solidFill>
                            <a:srgbClr val="0070C0"/>
                          </a:solidFill>
                        </a:defRPr>
                      </a:pPr>
                      <a:t>[PORCENTAJE]</a:t>
                    </a:fld>
                    <a:endParaRPr lang="en-US" baseline="0">
                      <a:solidFill>
                        <a:srgbClr val="0070C0"/>
                      </a:solidFill>
                    </a:endParaRPr>
                  </a:p>
                </c:rich>
              </c:tx>
              <c:spPr>
                <a:noFill/>
                <a:ln>
                  <a:solidFill>
                    <a:sysClr val="windowText" lastClr="000000">
                      <a:lumMod val="25000"/>
                      <a:lumOff val="75000"/>
                    </a:sysClr>
                  </a:solid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70C0"/>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9-2E2F-4466-8FD6-7F46FC0CB3CD}"/>
                </c:ext>
              </c:extLst>
            </c:dLbl>
            <c:dLbl>
              <c:idx val="5"/>
              <c:layout>
                <c:manualLayout>
                  <c:x val="0.22684697803185561"/>
                  <c:y val="-7.1582900541687616E-2"/>
                </c:manualLayout>
              </c:layout>
              <c:tx>
                <c:rich>
                  <a:bodyPr rot="0" spcFirstLastPara="1" vertOverflow="ellipsis" vert="horz" wrap="square" lIns="38100" tIns="19050" rIns="38100" bIns="19050" anchor="ctr" anchorCtr="0">
                    <a:noAutofit/>
                  </a:bodyPr>
                  <a:lstStyle/>
                  <a:p>
                    <a:pPr algn="ctr">
                      <a:defRPr sz="1400" b="1" i="0" u="none" strike="noStrike" kern="1200" baseline="0">
                        <a:solidFill>
                          <a:srgbClr val="0070C0"/>
                        </a:solidFill>
                        <a:latin typeface="+mn-lt"/>
                        <a:ea typeface="+mn-ea"/>
                        <a:cs typeface="+mn-cs"/>
                      </a:defRPr>
                    </a:pPr>
                    <a:fld id="{1041A5FA-63DD-4A28-9E18-0CC5ED6D31D9}" type="CATEGORYNAME">
                      <a:rPr lang="en-US" sz="1400" b="1">
                        <a:solidFill>
                          <a:srgbClr val="0070C0"/>
                        </a:solidFill>
                      </a:rPr>
                      <a:pPr algn="ctr">
                        <a:defRPr sz="1400" b="1">
                          <a:solidFill>
                            <a:srgbClr val="0070C0"/>
                          </a:solidFill>
                        </a:defRPr>
                      </a:pPr>
                      <a:t>[NOMBRE DE CATEGORÍA]</a:t>
                    </a:fld>
                    <a:r>
                      <a:rPr lang="en-US" sz="1400" b="1" baseline="0">
                        <a:solidFill>
                          <a:srgbClr val="0070C0"/>
                        </a:solidFill>
                      </a:rPr>
                      <a:t>
1; </a:t>
                    </a:r>
                    <a:fld id="{BC0C5B60-BC69-41D2-8DAC-E8F7A2BD2DA3}" type="PERCENTAGE">
                      <a:rPr lang="en-US" sz="1400" b="1" baseline="0">
                        <a:solidFill>
                          <a:srgbClr val="0070C0"/>
                        </a:solidFill>
                      </a:rPr>
                      <a:pPr algn="ctr">
                        <a:defRPr sz="1400" b="1">
                          <a:solidFill>
                            <a:srgbClr val="0070C0"/>
                          </a:solidFill>
                        </a:defRPr>
                      </a:pPr>
                      <a:t>[PORCENTAJE]</a:t>
                    </a:fld>
                    <a:endParaRPr lang="en-US" sz="1400" b="1" baseline="0">
                      <a:solidFill>
                        <a:srgbClr val="0070C0"/>
                      </a:solidFill>
                    </a:endParaRPr>
                  </a:p>
                </c:rich>
              </c:tx>
              <c:spPr>
                <a:noFill/>
                <a:ln>
                  <a:solidFill>
                    <a:sysClr val="windowText" lastClr="000000">
                      <a:lumMod val="25000"/>
                      <a:lumOff val="75000"/>
                    </a:sysClr>
                  </a:solidFill>
                </a:ln>
                <a:effectLst/>
              </c:spPr>
              <c:txPr>
                <a:bodyPr rot="0" spcFirstLastPara="1" vertOverflow="ellipsis" vert="horz" wrap="square" lIns="38100" tIns="19050" rIns="38100" bIns="19050" anchor="ctr" anchorCtr="0">
                  <a:noAutofit/>
                </a:bodyPr>
                <a:lstStyle/>
                <a:p>
                  <a:pPr algn="ctr">
                    <a:defRPr sz="1400" b="1" i="0" u="none" strike="noStrike" kern="1200" baseline="0">
                      <a:solidFill>
                        <a:srgbClr val="0070C0"/>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4448621148383851"/>
                      <c:h val="0.11326241134751772"/>
                    </c:manualLayout>
                  </c15:layout>
                  <c15:dlblFieldTable/>
                  <c15:showDataLabelsRange val="0"/>
                </c:ext>
                <c:ext xmlns:c16="http://schemas.microsoft.com/office/drawing/2014/chart" uri="{C3380CC4-5D6E-409C-BE32-E72D297353CC}">
                  <c16:uniqueId val="{0000000B-2E2F-4466-8FD6-7F46FC0CB3CD}"/>
                </c:ext>
              </c:extLst>
            </c:dLbl>
            <c:spPr>
              <a:noFill/>
              <a:ln>
                <a:solidFill>
                  <a:sysClr val="windowText" lastClr="000000">
                    <a:lumMod val="25000"/>
                    <a:lumOff val="75000"/>
                  </a:sysClr>
                </a:solid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mn-lt"/>
                    <a:ea typeface="+mn-ea"/>
                    <a:cs typeface="+mn-cs"/>
                  </a:defRPr>
                </a:pPr>
                <a:endParaRPr lang="en-US"/>
              </a:p>
            </c:txPr>
            <c:dLblPos val="outEnd"/>
            <c:showLegendKey val="0"/>
            <c:showVal val="0"/>
            <c:showCatName val="1"/>
            <c:showSerName val="0"/>
            <c:showPercent val="1"/>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'por ocupacion'!$A$1:$A$6</c:f>
              <c:strCache>
                <c:ptCount val="6"/>
                <c:pt idx="0">
                  <c:v>Abogados Litigantes</c:v>
                </c:pt>
                <c:pt idx="1">
                  <c:v>Defensores Públicos</c:v>
                </c:pt>
                <c:pt idx="2">
                  <c:v>Miembros del Tribunal de Apelación</c:v>
                </c:pt>
                <c:pt idx="3">
                  <c:v>Funcionarios Públicos</c:v>
                </c:pt>
                <c:pt idx="4">
                  <c:v>Agente Fiscal</c:v>
                </c:pt>
                <c:pt idx="5">
                  <c:v>Viceministra de Desarrollo Regional - MINNA</c:v>
                </c:pt>
              </c:strCache>
            </c:strRef>
          </c:cat>
          <c:val>
            <c:numRef>
              <c:f>'por ocupacion'!$B$1:$B$6</c:f>
              <c:numCache>
                <c:formatCode>General</c:formatCode>
                <c:ptCount val="6"/>
                <c:pt idx="0">
                  <c:v>6</c:v>
                </c:pt>
                <c:pt idx="1">
                  <c:v>3</c:v>
                </c:pt>
                <c:pt idx="2">
                  <c:v>3</c:v>
                </c:pt>
                <c:pt idx="3">
                  <c:v>5</c:v>
                </c:pt>
                <c:pt idx="4">
                  <c:v>1</c:v>
                </c:pt>
                <c:pt idx="5">
                  <c:v>1</c:v>
                </c:pt>
              </c:numCache>
            </c:numRef>
          </c:val>
          <c:extLst>
            <c:ext xmlns:c16="http://schemas.microsoft.com/office/drawing/2014/chart" uri="{C3380CC4-5D6E-409C-BE32-E72D297353CC}">
              <c16:uniqueId val="{0000000C-2E2F-4466-8FD6-7F46FC0CB3CD}"/>
            </c:ext>
          </c:extLst>
        </c:ser>
        <c:dLbls>
          <c:dLblPos val="outEnd"/>
          <c:showLegendKey val="0"/>
          <c:showVal val="0"/>
          <c:showCatName val="0"/>
          <c:showSerName val="0"/>
          <c:showPercent val="1"/>
          <c:showBubbleSize val="0"/>
          <c:showLeaderLines val="1"/>
        </c:dLbls>
      </c:pie3D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accent6">
        <a:lumMod val="20000"/>
        <a:lumOff val="80000"/>
      </a:schemeClr>
    </a:solidFill>
    <a:ln w="9525" cap="flat" cmpd="sng" algn="ctr">
      <a:solidFill>
        <a:schemeClr val="tx2">
          <a:lumMod val="15000"/>
          <a:lumOff val="85000"/>
        </a:schemeClr>
      </a:solid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baseline="0">
                <a:solidFill>
                  <a:schemeClr val="tx1"/>
                </a:solidFill>
                <a:latin typeface="+mn-lt"/>
                <a:ea typeface="+mn-ea"/>
                <a:cs typeface="+mn-cs"/>
              </a:defRPr>
            </a:pPr>
            <a:r>
              <a:rPr lang="es-PY" sz="2400" dirty="0">
                <a:solidFill>
                  <a:schemeClr val="tx1"/>
                </a:solidFill>
              </a:rPr>
              <a:t>Edicto 02/2024 - Defensor General</a:t>
            </a:r>
          </a:p>
          <a:p>
            <a:pPr>
              <a:defRPr sz="2400">
                <a:solidFill>
                  <a:schemeClr val="tx1"/>
                </a:solidFill>
              </a:defRPr>
            </a:pPr>
            <a:r>
              <a:rPr lang="es-PY" sz="2400" u="sng" dirty="0">
                <a:solidFill>
                  <a:schemeClr val="tx1"/>
                </a:solidFill>
              </a:rPr>
              <a:t>Estadística </a:t>
            </a:r>
            <a:r>
              <a:rPr lang="es-PY" sz="2400" u="sng" dirty="0" smtClean="0">
                <a:solidFill>
                  <a:schemeClr val="tx1"/>
                </a:solidFill>
              </a:rPr>
              <a:t>por Postgrados</a:t>
            </a:r>
            <a:endParaRPr lang="es-PY" sz="2400" u="sng" dirty="0">
              <a:solidFill>
                <a:schemeClr val="tx1"/>
              </a:solidFill>
            </a:endParaRPr>
          </a:p>
        </c:rich>
      </c:tx>
      <c:layout>
        <c:manualLayout>
          <c:xMode val="edge"/>
          <c:yMode val="edge"/>
          <c:x val="0.28704319191740968"/>
          <c:y val="2.4249529568673427E-2"/>
        </c:manualLayout>
      </c:layout>
      <c:overlay val="0"/>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20396975676918969"/>
          <c:y val="0.3404176468021648"/>
          <c:w val="0.62169050874827636"/>
          <c:h val="0.51948729747903544"/>
        </c:manualLayout>
      </c:layout>
      <c:pie3DChart>
        <c:varyColors val="1"/>
        <c:ser>
          <c:idx val="0"/>
          <c:order val="0"/>
          <c:explosion val="3"/>
          <c:dPt>
            <c:idx val="0"/>
            <c:bubble3D val="0"/>
            <c:explosion val="6"/>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sp3d/>
            </c:spPr>
            <c:extLst>
              <c:ext xmlns:c16="http://schemas.microsoft.com/office/drawing/2014/chart" uri="{C3380CC4-5D6E-409C-BE32-E72D297353CC}">
                <c16:uniqueId val="{00000001-6CBF-48A5-9D1E-A706763F1C6B}"/>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sp3d/>
            </c:spPr>
            <c:extLst>
              <c:ext xmlns:c16="http://schemas.microsoft.com/office/drawing/2014/chart" uri="{C3380CC4-5D6E-409C-BE32-E72D297353CC}">
                <c16:uniqueId val="{00000003-6CBF-48A5-9D1E-A706763F1C6B}"/>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sp3d/>
            </c:spPr>
            <c:extLst>
              <c:ext xmlns:c16="http://schemas.microsoft.com/office/drawing/2014/chart" uri="{C3380CC4-5D6E-409C-BE32-E72D297353CC}">
                <c16:uniqueId val="{00000005-6CBF-48A5-9D1E-A706763F1C6B}"/>
              </c:ext>
            </c:extLst>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sp3d/>
            </c:spPr>
            <c:extLst>
              <c:ext xmlns:c16="http://schemas.microsoft.com/office/drawing/2014/chart" uri="{C3380CC4-5D6E-409C-BE32-E72D297353CC}">
                <c16:uniqueId val="{00000007-6CBF-48A5-9D1E-A706763F1C6B}"/>
              </c:ext>
            </c:extLst>
          </c:dPt>
          <c:dPt>
            <c:idx val="4"/>
            <c:bubble3D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sp3d/>
            </c:spPr>
            <c:extLst>
              <c:ext xmlns:c16="http://schemas.microsoft.com/office/drawing/2014/chart" uri="{C3380CC4-5D6E-409C-BE32-E72D297353CC}">
                <c16:uniqueId val="{00000009-6CBF-48A5-9D1E-A706763F1C6B}"/>
              </c:ext>
            </c:extLst>
          </c:dPt>
          <c:dPt>
            <c:idx val="5"/>
            <c:bubble3D val="0"/>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sp3d/>
            </c:spPr>
            <c:extLst>
              <c:ext xmlns:c16="http://schemas.microsoft.com/office/drawing/2014/chart" uri="{C3380CC4-5D6E-409C-BE32-E72D297353CC}">
                <c16:uniqueId val="{0000000B-6CBF-48A5-9D1E-A706763F1C6B}"/>
              </c:ext>
            </c:extLst>
          </c:dPt>
          <c:dPt>
            <c:idx val="6"/>
            <c:bubble3D val="0"/>
            <c:spPr>
              <a:gradFill rotWithShape="1">
                <a:gsLst>
                  <a:gs pos="0">
                    <a:schemeClr val="accent1">
                      <a:lumMod val="60000"/>
                      <a:satMod val="103000"/>
                      <a:lumMod val="102000"/>
                      <a:tint val="94000"/>
                    </a:schemeClr>
                  </a:gs>
                  <a:gs pos="50000">
                    <a:schemeClr val="accent1">
                      <a:lumMod val="60000"/>
                      <a:satMod val="110000"/>
                      <a:lumMod val="100000"/>
                      <a:shade val="100000"/>
                    </a:schemeClr>
                  </a:gs>
                  <a:gs pos="100000">
                    <a:schemeClr val="accent1">
                      <a:lumMod val="60000"/>
                      <a:lumMod val="99000"/>
                      <a:satMod val="120000"/>
                      <a:shade val="78000"/>
                    </a:schemeClr>
                  </a:gs>
                </a:gsLst>
                <a:lin ang="5400000" scaled="0"/>
              </a:gradFill>
              <a:ln>
                <a:noFill/>
              </a:ln>
              <a:effectLst/>
              <a:sp3d/>
            </c:spPr>
            <c:extLst>
              <c:ext xmlns:c16="http://schemas.microsoft.com/office/drawing/2014/chart" uri="{C3380CC4-5D6E-409C-BE32-E72D297353CC}">
                <c16:uniqueId val="{0000000D-6CBF-48A5-9D1E-A706763F1C6B}"/>
              </c:ext>
            </c:extLst>
          </c:dPt>
          <c:dPt>
            <c:idx val="7"/>
            <c:bubble3D val="0"/>
            <c:explosion val="1"/>
            <c:spPr>
              <a:gradFill rotWithShape="1">
                <a:gsLst>
                  <a:gs pos="0">
                    <a:schemeClr val="accent2">
                      <a:lumMod val="60000"/>
                      <a:satMod val="103000"/>
                      <a:lumMod val="102000"/>
                      <a:tint val="94000"/>
                    </a:schemeClr>
                  </a:gs>
                  <a:gs pos="50000">
                    <a:schemeClr val="accent2">
                      <a:lumMod val="60000"/>
                      <a:satMod val="110000"/>
                      <a:lumMod val="100000"/>
                      <a:shade val="100000"/>
                    </a:schemeClr>
                  </a:gs>
                  <a:gs pos="100000">
                    <a:schemeClr val="accent2">
                      <a:lumMod val="60000"/>
                      <a:lumMod val="99000"/>
                      <a:satMod val="120000"/>
                      <a:shade val="78000"/>
                    </a:schemeClr>
                  </a:gs>
                </a:gsLst>
                <a:lin ang="5400000" scaled="0"/>
              </a:gradFill>
              <a:ln>
                <a:noFill/>
              </a:ln>
              <a:effectLst/>
              <a:sp3d/>
            </c:spPr>
            <c:extLst>
              <c:ext xmlns:c16="http://schemas.microsoft.com/office/drawing/2014/chart" uri="{C3380CC4-5D6E-409C-BE32-E72D297353CC}">
                <c16:uniqueId val="{0000000F-6CBF-48A5-9D1E-A706763F1C6B}"/>
              </c:ext>
            </c:extLst>
          </c:dPt>
          <c:dLbls>
            <c:dLbl>
              <c:idx val="0"/>
              <c:layout>
                <c:manualLayout>
                  <c:x val="-3.1715690129013825E-2"/>
                  <c:y val="-0.12814380671151876"/>
                </c:manualLayout>
              </c:layout>
              <c:spPr>
                <a:noFill/>
                <a:ln>
                  <a:solidFill>
                    <a:sysClr val="windowText" lastClr="000000">
                      <a:lumMod val="25000"/>
                      <a:lumOff val="75000"/>
                    </a:sysClr>
                  </a:solid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00B050"/>
                      </a:solidFill>
                      <a:latin typeface="+mn-lt"/>
                      <a:ea typeface="+mn-ea"/>
                      <a:cs typeface="+mn-cs"/>
                    </a:defRPr>
                  </a:pPr>
                  <a:endParaRPr lang="en-US"/>
                </a:p>
              </c:txPr>
              <c:showLegendKey val="0"/>
              <c:showVal val="1"/>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6CBF-48A5-9D1E-A706763F1C6B}"/>
                </c:ext>
              </c:extLst>
            </c:dLbl>
            <c:dLbl>
              <c:idx val="1"/>
              <c:layout>
                <c:manualLayout>
                  <c:x val="0.17224407357136862"/>
                  <c:y val="1.588711156444907E-2"/>
                </c:manualLayout>
              </c:layout>
              <c:spPr>
                <a:noFill/>
                <a:ln>
                  <a:solidFill>
                    <a:sysClr val="windowText" lastClr="000000">
                      <a:lumMod val="25000"/>
                      <a:lumOff val="75000"/>
                    </a:sysClr>
                  </a:solid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accent6"/>
                      </a:solidFill>
                      <a:latin typeface="+mn-lt"/>
                      <a:ea typeface="+mn-ea"/>
                      <a:cs typeface="+mn-cs"/>
                    </a:defRPr>
                  </a:pPr>
                  <a:endParaRPr lang="en-US"/>
                </a:p>
              </c:txPr>
              <c:showLegendKey val="0"/>
              <c:showVal val="1"/>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3-6CBF-48A5-9D1E-A706763F1C6B}"/>
                </c:ext>
              </c:extLst>
            </c:dLbl>
            <c:dLbl>
              <c:idx val="2"/>
              <c:layout>
                <c:manualLayout>
                  <c:x val="5.1136038909356571E-2"/>
                  <c:y val="5.0693291504486003E-2"/>
                </c:manualLayout>
              </c:layout>
              <c:spPr>
                <a:noFill/>
                <a:ln>
                  <a:solidFill>
                    <a:sysClr val="windowText" lastClr="000000">
                      <a:lumMod val="25000"/>
                      <a:lumOff val="75000"/>
                    </a:sysClr>
                  </a:solid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accent6"/>
                      </a:solidFill>
                      <a:latin typeface="+mn-lt"/>
                      <a:ea typeface="+mn-ea"/>
                      <a:cs typeface="+mn-cs"/>
                    </a:defRPr>
                  </a:pPr>
                  <a:endParaRPr lang="en-US"/>
                </a:p>
              </c:txPr>
              <c:showLegendKey val="0"/>
              <c:showVal val="1"/>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5-6CBF-48A5-9D1E-A706763F1C6B}"/>
                </c:ext>
              </c:extLst>
            </c:dLbl>
            <c:dLbl>
              <c:idx val="3"/>
              <c:layout>
                <c:manualLayout>
                  <c:x val="-5.9204053569407979E-2"/>
                  <c:y val="4.0488758497280203E-2"/>
                </c:manualLayout>
              </c:layout>
              <c:spPr>
                <a:noFill/>
                <a:ln>
                  <a:solidFill>
                    <a:sysClr val="windowText" lastClr="000000">
                      <a:lumMod val="25000"/>
                      <a:lumOff val="75000"/>
                    </a:sysClr>
                  </a:solid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accent1"/>
                      </a:solidFill>
                      <a:latin typeface="+mn-lt"/>
                      <a:ea typeface="+mn-ea"/>
                      <a:cs typeface="+mn-cs"/>
                    </a:defRPr>
                  </a:pPr>
                  <a:endParaRPr lang="en-US"/>
                </a:p>
              </c:txPr>
              <c:showLegendKey val="0"/>
              <c:showVal val="1"/>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7-6CBF-48A5-9D1E-A706763F1C6B}"/>
                </c:ext>
              </c:extLst>
            </c:dLbl>
            <c:dLbl>
              <c:idx val="4"/>
              <c:layout>
                <c:manualLayout>
                  <c:x val="-6.6577806247207147E-2"/>
                  <c:y val="-6.468864335974997E-2"/>
                </c:manualLayout>
              </c:layout>
              <c:spPr>
                <a:noFill/>
                <a:ln>
                  <a:solidFill>
                    <a:sysClr val="windowText" lastClr="000000">
                      <a:lumMod val="25000"/>
                      <a:lumOff val="75000"/>
                    </a:sysClr>
                  </a:solid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accent2">
                          <a:lumMod val="75000"/>
                        </a:schemeClr>
                      </a:solidFill>
                      <a:latin typeface="+mn-lt"/>
                      <a:ea typeface="+mn-ea"/>
                      <a:cs typeface="+mn-cs"/>
                    </a:defRPr>
                  </a:pPr>
                  <a:endParaRPr lang="en-US"/>
                </a:p>
              </c:txPr>
              <c:showLegendKey val="0"/>
              <c:showVal val="1"/>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9-6CBF-48A5-9D1E-A706763F1C6B}"/>
                </c:ext>
              </c:extLst>
            </c:dLbl>
            <c:dLbl>
              <c:idx val="5"/>
              <c:layout>
                <c:manualLayout>
                  <c:x val="-8.7959157449795461E-2"/>
                  <c:y val="-6.8587343973212228E-2"/>
                </c:manualLayout>
              </c:layout>
              <c:spPr>
                <a:noFill/>
                <a:ln>
                  <a:solidFill>
                    <a:sysClr val="windowText" lastClr="000000">
                      <a:lumMod val="25000"/>
                      <a:lumOff val="75000"/>
                    </a:sysClr>
                  </a:solid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accent1"/>
                      </a:solidFill>
                      <a:latin typeface="+mn-lt"/>
                      <a:ea typeface="+mn-ea"/>
                      <a:cs typeface="+mn-cs"/>
                    </a:defRPr>
                  </a:pPr>
                  <a:endParaRPr lang="en-US"/>
                </a:p>
              </c:txPr>
              <c:showLegendKey val="0"/>
              <c:showVal val="1"/>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B-6CBF-48A5-9D1E-A706763F1C6B}"/>
                </c:ext>
              </c:extLst>
            </c:dLbl>
            <c:dLbl>
              <c:idx val="6"/>
              <c:layout>
                <c:manualLayout>
                  <c:x val="6.901251781203907E-2"/>
                  <c:y val="-6.6437346312241657E-2"/>
                </c:manualLayout>
              </c:layout>
              <c:spPr>
                <a:noFill/>
                <a:ln>
                  <a:solidFill>
                    <a:sysClr val="windowText" lastClr="000000">
                      <a:lumMod val="25000"/>
                      <a:lumOff val="75000"/>
                    </a:sysClr>
                  </a:solid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accent2">
                          <a:lumMod val="75000"/>
                        </a:schemeClr>
                      </a:solidFill>
                      <a:latin typeface="+mn-lt"/>
                      <a:ea typeface="+mn-ea"/>
                      <a:cs typeface="+mn-cs"/>
                    </a:defRPr>
                  </a:pPr>
                  <a:endParaRPr lang="en-US"/>
                </a:p>
              </c:txPr>
              <c:showLegendKey val="0"/>
              <c:showVal val="1"/>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D-6CBF-48A5-9D1E-A706763F1C6B}"/>
                </c:ext>
              </c:extLst>
            </c:dLbl>
            <c:dLbl>
              <c:idx val="7"/>
              <c:layout>
                <c:manualLayout>
                  <c:x val="0.17418074209318068"/>
                  <c:y val="-6.4377091004792941E-2"/>
                </c:manualLayout>
              </c:layout>
              <c:tx>
                <c:rich>
                  <a:bodyPr rot="0" spcFirstLastPara="1" vertOverflow="ellipsis" vert="horz" wrap="square" lIns="38100" tIns="19050" rIns="38100" bIns="19050" anchor="ctr" anchorCtr="1">
                    <a:spAutoFit/>
                  </a:bodyPr>
                  <a:lstStyle/>
                  <a:p>
                    <a:pPr>
                      <a:defRPr sz="1200" b="0" i="0" u="none" strike="noStrike" kern="1200" baseline="0">
                        <a:solidFill>
                          <a:schemeClr val="accent1"/>
                        </a:solidFill>
                        <a:latin typeface="+mn-lt"/>
                        <a:ea typeface="+mn-ea"/>
                        <a:cs typeface="+mn-cs"/>
                      </a:defRPr>
                    </a:pPr>
                    <a:fld id="{1C4249E8-E86F-49A3-BB72-DBF45B9EAA07}" type="CATEGORYNAME">
                      <a:rPr lang="en-US">
                        <a:solidFill>
                          <a:schemeClr val="accent1"/>
                        </a:solidFill>
                      </a:rPr>
                      <a:pPr>
                        <a:defRPr sz="1200">
                          <a:solidFill>
                            <a:schemeClr val="accent1"/>
                          </a:solidFill>
                        </a:defRPr>
                      </a:pPr>
                      <a:t>[NOMBRE DE CATEGORÍA]</a:t>
                    </a:fld>
                    <a:r>
                      <a:rPr lang="en-US" baseline="0" dirty="0">
                        <a:solidFill>
                          <a:schemeClr val="accent1"/>
                        </a:solidFill>
                      </a:rPr>
                      <a:t>; </a:t>
                    </a:r>
                    <a:fld id="{72F6FA04-E13B-46A3-BA29-BBB925D5B75D}" type="VALUE">
                      <a:rPr lang="en-US" baseline="0">
                        <a:solidFill>
                          <a:schemeClr val="accent1"/>
                        </a:solidFill>
                      </a:rPr>
                      <a:pPr>
                        <a:defRPr sz="1200">
                          <a:solidFill>
                            <a:schemeClr val="accent1"/>
                          </a:solidFill>
                        </a:defRPr>
                      </a:pPr>
                      <a:t>[VALOR]</a:t>
                    </a:fld>
                    <a:r>
                      <a:rPr lang="en-US" baseline="0" dirty="0">
                        <a:solidFill>
                          <a:schemeClr val="accent1"/>
                        </a:solidFill>
                      </a:rPr>
                      <a:t>; </a:t>
                    </a:r>
                    <a:r>
                      <a:rPr lang="en-US" baseline="0" dirty="0" smtClean="0">
                        <a:solidFill>
                          <a:schemeClr val="accent1"/>
                        </a:solidFill>
                      </a:rPr>
                      <a:t>6</a:t>
                    </a:r>
                  </a:p>
                </c:rich>
              </c:tx>
              <c:spPr>
                <a:noFill/>
                <a:ln>
                  <a:solidFill>
                    <a:sysClr val="windowText" lastClr="000000">
                      <a:lumMod val="25000"/>
                      <a:lumOff val="75000"/>
                    </a:sysClr>
                  </a:solid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accent1"/>
                      </a:solidFill>
                      <a:latin typeface="+mn-lt"/>
                      <a:ea typeface="+mn-ea"/>
                      <a:cs typeface="+mn-cs"/>
                    </a:defRPr>
                  </a:pPr>
                  <a:endParaRPr lang="en-US"/>
                </a:p>
              </c:txPr>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F-6CBF-48A5-9D1E-A706763F1C6B}"/>
                </c:ext>
              </c:extLst>
            </c:dLbl>
            <c:spPr>
              <a:noFill/>
              <a:ln>
                <a:solidFill>
                  <a:sysClr val="windowText" lastClr="000000">
                    <a:lumMod val="25000"/>
                    <a:lumOff val="75000"/>
                  </a:sysClr>
                </a:solid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showLegendKey val="0"/>
            <c:showVal val="1"/>
            <c:showCatName val="1"/>
            <c:showSerName val="0"/>
            <c:showPercent val="1"/>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postgrados!$C$23:$C$30</c:f>
              <c:strCache>
                <c:ptCount val="8"/>
                <c:pt idx="0">
                  <c:v>Dr. En Ciencias Jurídicas</c:v>
                </c:pt>
                <c:pt idx="1">
                  <c:v>Dr. En Derecho Público con Enfasis en Gobernabilidad</c:v>
                </c:pt>
                <c:pt idx="2">
                  <c:v>Dr. En Defensa, Desarrollo y Seguridad Estratégica Nacional</c:v>
                </c:pt>
                <c:pt idx="3">
                  <c:v>Magister en Planificación y Conducción Estratégica Nacional</c:v>
                </c:pt>
                <c:pt idx="4">
                  <c:v>Magister en Ciencias Penales</c:v>
                </c:pt>
                <c:pt idx="5">
                  <c:v>Master en Derecho de la Administración del Estado</c:v>
                </c:pt>
                <c:pt idx="6">
                  <c:v>Magister en Derecho Civil y Comercial</c:v>
                </c:pt>
                <c:pt idx="7">
                  <c:v>Abogada</c:v>
                </c:pt>
              </c:strCache>
            </c:strRef>
          </c:cat>
          <c:val>
            <c:numRef>
              <c:f>postgrados!$D$23:$D$30</c:f>
              <c:numCache>
                <c:formatCode>General</c:formatCode>
                <c:ptCount val="8"/>
                <c:pt idx="0">
                  <c:v>9</c:v>
                </c:pt>
                <c:pt idx="1">
                  <c:v>1</c:v>
                </c:pt>
                <c:pt idx="2">
                  <c:v>2</c:v>
                </c:pt>
                <c:pt idx="3">
                  <c:v>1</c:v>
                </c:pt>
                <c:pt idx="4">
                  <c:v>2</c:v>
                </c:pt>
                <c:pt idx="5">
                  <c:v>1</c:v>
                </c:pt>
                <c:pt idx="6">
                  <c:v>2</c:v>
                </c:pt>
                <c:pt idx="7">
                  <c:v>1</c:v>
                </c:pt>
              </c:numCache>
            </c:numRef>
          </c:val>
          <c:extLst>
            <c:ext xmlns:c16="http://schemas.microsoft.com/office/drawing/2014/chart" uri="{C3380CC4-5D6E-409C-BE32-E72D297353CC}">
              <c16:uniqueId val="{00000010-6CBF-48A5-9D1E-A706763F1C6B}"/>
            </c:ext>
          </c:extLst>
        </c:ser>
        <c:dLbls>
          <c:showLegendKey val="0"/>
          <c:showVal val="0"/>
          <c:showCatName val="1"/>
          <c:showSerName val="0"/>
          <c:showPercent val="1"/>
          <c:showBubbleSize val="0"/>
          <c:showLeaderLines val="1"/>
        </c:dLbls>
      </c:pie3D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accent6">
        <a:lumMod val="20000"/>
        <a:lumOff val="80000"/>
      </a:schemeClr>
    </a:solidFill>
    <a:ln w="9525" cap="flat" cmpd="sng" algn="ctr">
      <a:solidFill>
        <a:schemeClr val="tx2">
          <a:lumMod val="15000"/>
          <a:lumOff val="8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6">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68">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266">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4.xml><?xml version="1.0" encoding="utf-8"?>
<cs:chartStyle xmlns:cs="http://schemas.microsoft.com/office/drawing/2012/chartStyle" xmlns:a="http://schemas.openxmlformats.org/drawingml/2006/main" id="266">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6182" cy="496989"/>
          </a:xfrm>
          <a:prstGeom prst="rect">
            <a:avLst/>
          </a:prstGeom>
        </p:spPr>
        <p:txBody>
          <a:bodyPr vert="horz" lIns="91440" tIns="45720" rIns="91440" bIns="45720" rtlCol="0"/>
          <a:lstStyle>
            <a:lvl1pPr algn="l">
              <a:defRPr sz="1200"/>
            </a:lvl1pPr>
          </a:lstStyle>
          <a:p>
            <a:endParaRPr lang="es-PY"/>
          </a:p>
        </p:txBody>
      </p:sp>
      <p:sp>
        <p:nvSpPr>
          <p:cNvPr id="3" name="Marcador de fecha 2"/>
          <p:cNvSpPr>
            <a:spLocks noGrp="1"/>
          </p:cNvSpPr>
          <p:nvPr>
            <p:ph type="dt" idx="1"/>
          </p:nvPr>
        </p:nvSpPr>
        <p:spPr>
          <a:xfrm>
            <a:off x="3849927" y="0"/>
            <a:ext cx="2946182" cy="496989"/>
          </a:xfrm>
          <a:prstGeom prst="rect">
            <a:avLst/>
          </a:prstGeom>
        </p:spPr>
        <p:txBody>
          <a:bodyPr vert="horz" lIns="91440" tIns="45720" rIns="91440" bIns="45720" rtlCol="0"/>
          <a:lstStyle>
            <a:lvl1pPr algn="r">
              <a:defRPr sz="1200"/>
            </a:lvl1pPr>
          </a:lstStyle>
          <a:p>
            <a:fld id="{430B31B3-95BB-476B-8B1B-4C867B9CA5B6}" type="datetimeFigureOut">
              <a:rPr lang="es-PY" smtClean="0"/>
              <a:t>12/4/2024</a:t>
            </a:fld>
            <a:endParaRPr lang="es-PY"/>
          </a:p>
        </p:txBody>
      </p:sp>
      <p:sp>
        <p:nvSpPr>
          <p:cNvPr id="4" name="Marcador de imagen de diapositiva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s-PY"/>
          </a:p>
        </p:txBody>
      </p:sp>
      <p:sp>
        <p:nvSpPr>
          <p:cNvPr id="5" name="Marcador de notas 4"/>
          <p:cNvSpPr>
            <a:spLocks noGrp="1"/>
          </p:cNvSpPr>
          <p:nvPr>
            <p:ph type="body" sz="quarter" idx="3"/>
          </p:nvPr>
        </p:nvSpPr>
        <p:spPr>
          <a:xfrm>
            <a:off x="679768" y="4777974"/>
            <a:ext cx="5438140" cy="3908654"/>
          </a:xfrm>
          <a:prstGeom prst="rect">
            <a:avLst/>
          </a:prstGeom>
        </p:spPr>
        <p:txBody>
          <a:bodyPr vert="horz" lIns="91440" tIns="45720" rIns="91440" bIns="45720" rtlCol="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PY"/>
          </a:p>
        </p:txBody>
      </p:sp>
      <p:sp>
        <p:nvSpPr>
          <p:cNvPr id="6" name="Marcador de pie de página 5"/>
          <p:cNvSpPr>
            <a:spLocks noGrp="1"/>
          </p:cNvSpPr>
          <p:nvPr>
            <p:ph type="ftr" sz="quarter" idx="4"/>
          </p:nvPr>
        </p:nvSpPr>
        <p:spPr>
          <a:xfrm>
            <a:off x="0" y="9429651"/>
            <a:ext cx="2946182" cy="496987"/>
          </a:xfrm>
          <a:prstGeom prst="rect">
            <a:avLst/>
          </a:prstGeom>
        </p:spPr>
        <p:txBody>
          <a:bodyPr vert="horz" lIns="91440" tIns="45720" rIns="91440" bIns="45720" rtlCol="0" anchor="b"/>
          <a:lstStyle>
            <a:lvl1pPr algn="l">
              <a:defRPr sz="1200"/>
            </a:lvl1pPr>
          </a:lstStyle>
          <a:p>
            <a:endParaRPr lang="es-PY"/>
          </a:p>
        </p:txBody>
      </p:sp>
      <p:sp>
        <p:nvSpPr>
          <p:cNvPr id="7" name="Marcador de número de diapositiva 6"/>
          <p:cNvSpPr>
            <a:spLocks noGrp="1"/>
          </p:cNvSpPr>
          <p:nvPr>
            <p:ph type="sldNum" sz="quarter" idx="5"/>
          </p:nvPr>
        </p:nvSpPr>
        <p:spPr>
          <a:xfrm>
            <a:off x="3849927" y="9429651"/>
            <a:ext cx="2946182" cy="496987"/>
          </a:xfrm>
          <a:prstGeom prst="rect">
            <a:avLst/>
          </a:prstGeom>
        </p:spPr>
        <p:txBody>
          <a:bodyPr vert="horz" lIns="91440" tIns="45720" rIns="91440" bIns="45720" rtlCol="0" anchor="b"/>
          <a:lstStyle>
            <a:lvl1pPr algn="r">
              <a:defRPr sz="1200"/>
            </a:lvl1pPr>
          </a:lstStyle>
          <a:p>
            <a:fld id="{AC33B5DB-3AB9-4950-A557-5170EE0F28F1}" type="slidenum">
              <a:rPr lang="es-PY" smtClean="0"/>
              <a:t>‹Nº›</a:t>
            </a:fld>
            <a:endParaRPr lang="es-PY"/>
          </a:p>
        </p:txBody>
      </p:sp>
    </p:spTree>
    <p:extLst>
      <p:ext uri="{BB962C8B-B14F-4D97-AF65-F5344CB8AC3E}">
        <p14:creationId xmlns:p14="http://schemas.microsoft.com/office/powerpoint/2010/main" val="554711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C7B92C-3BF5-4B1C-BD0C-C5E85D52D53D}"/>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PY"/>
          </a:p>
        </p:txBody>
      </p:sp>
      <p:sp>
        <p:nvSpPr>
          <p:cNvPr id="3" name="Subtítulo 2">
            <a:extLst>
              <a:ext uri="{FF2B5EF4-FFF2-40B4-BE49-F238E27FC236}">
                <a16:creationId xmlns:a16="http://schemas.microsoft.com/office/drawing/2014/main" id="{B7A986F5-C7BE-416B-AE47-2427A233CFC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PY"/>
          </a:p>
        </p:txBody>
      </p:sp>
      <p:sp>
        <p:nvSpPr>
          <p:cNvPr id="4" name="Marcador de fecha 3">
            <a:extLst>
              <a:ext uri="{FF2B5EF4-FFF2-40B4-BE49-F238E27FC236}">
                <a16:creationId xmlns:a16="http://schemas.microsoft.com/office/drawing/2014/main" id="{E35E5025-E270-4754-8FE4-333226658A12}"/>
              </a:ext>
            </a:extLst>
          </p:cNvPr>
          <p:cNvSpPr>
            <a:spLocks noGrp="1"/>
          </p:cNvSpPr>
          <p:nvPr>
            <p:ph type="dt" sz="half" idx="10"/>
          </p:nvPr>
        </p:nvSpPr>
        <p:spPr/>
        <p:txBody>
          <a:bodyPr/>
          <a:lstStyle/>
          <a:p>
            <a:fld id="{B4BF2F1A-3399-4721-BFAF-6487B2DEFB2F}" type="datetimeFigureOut">
              <a:rPr lang="es-PY" smtClean="0"/>
              <a:t>12/4/2024</a:t>
            </a:fld>
            <a:endParaRPr lang="es-PY"/>
          </a:p>
        </p:txBody>
      </p:sp>
      <p:sp>
        <p:nvSpPr>
          <p:cNvPr id="5" name="Marcador de pie de página 4">
            <a:extLst>
              <a:ext uri="{FF2B5EF4-FFF2-40B4-BE49-F238E27FC236}">
                <a16:creationId xmlns:a16="http://schemas.microsoft.com/office/drawing/2014/main" id="{C96E859C-87F0-44A9-AB8C-F0545711DD7F}"/>
              </a:ext>
            </a:extLst>
          </p:cNvPr>
          <p:cNvSpPr>
            <a:spLocks noGrp="1"/>
          </p:cNvSpPr>
          <p:nvPr>
            <p:ph type="ftr" sz="quarter" idx="11"/>
          </p:nvPr>
        </p:nvSpPr>
        <p:spPr/>
        <p:txBody>
          <a:bodyPr/>
          <a:lstStyle/>
          <a:p>
            <a:endParaRPr lang="es-PY"/>
          </a:p>
        </p:txBody>
      </p:sp>
      <p:sp>
        <p:nvSpPr>
          <p:cNvPr id="6" name="Marcador de número de diapositiva 5">
            <a:extLst>
              <a:ext uri="{FF2B5EF4-FFF2-40B4-BE49-F238E27FC236}">
                <a16:creationId xmlns:a16="http://schemas.microsoft.com/office/drawing/2014/main" id="{1E2CC266-B14B-4E9D-A1C9-20115E6CAE44}"/>
              </a:ext>
            </a:extLst>
          </p:cNvPr>
          <p:cNvSpPr>
            <a:spLocks noGrp="1"/>
          </p:cNvSpPr>
          <p:nvPr>
            <p:ph type="sldNum" sz="quarter" idx="12"/>
          </p:nvPr>
        </p:nvSpPr>
        <p:spPr/>
        <p:txBody>
          <a:bodyPr/>
          <a:lstStyle/>
          <a:p>
            <a:fld id="{6AC55B8D-57CB-4C9A-A2CF-FEB149DD9150}" type="slidenum">
              <a:rPr lang="es-PY" smtClean="0"/>
              <a:t>‹Nº›</a:t>
            </a:fld>
            <a:endParaRPr lang="es-PY"/>
          </a:p>
        </p:txBody>
      </p:sp>
    </p:spTree>
    <p:extLst>
      <p:ext uri="{BB962C8B-B14F-4D97-AF65-F5344CB8AC3E}">
        <p14:creationId xmlns:p14="http://schemas.microsoft.com/office/powerpoint/2010/main" val="37550189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ECA2C9D-50BA-4E85-AF53-F94FCD111BD5}"/>
              </a:ext>
            </a:extLst>
          </p:cNvPr>
          <p:cNvSpPr>
            <a:spLocks noGrp="1"/>
          </p:cNvSpPr>
          <p:nvPr>
            <p:ph type="title"/>
          </p:nvPr>
        </p:nvSpPr>
        <p:spPr/>
        <p:txBody>
          <a:bodyPr/>
          <a:lstStyle/>
          <a:p>
            <a:r>
              <a:rPr lang="es-ES"/>
              <a:t>Haga clic para modificar el estilo de título del patrón</a:t>
            </a:r>
            <a:endParaRPr lang="es-PY"/>
          </a:p>
        </p:txBody>
      </p:sp>
      <p:sp>
        <p:nvSpPr>
          <p:cNvPr id="3" name="Marcador de texto vertical 2">
            <a:extLst>
              <a:ext uri="{FF2B5EF4-FFF2-40B4-BE49-F238E27FC236}">
                <a16:creationId xmlns:a16="http://schemas.microsoft.com/office/drawing/2014/main" id="{AFA189D4-50B0-4217-A4CF-310465608399}"/>
              </a:ext>
            </a:extLst>
          </p:cNvPr>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PY"/>
          </a:p>
        </p:txBody>
      </p:sp>
      <p:sp>
        <p:nvSpPr>
          <p:cNvPr id="4" name="Marcador de fecha 3">
            <a:extLst>
              <a:ext uri="{FF2B5EF4-FFF2-40B4-BE49-F238E27FC236}">
                <a16:creationId xmlns:a16="http://schemas.microsoft.com/office/drawing/2014/main" id="{72D3721D-ECFE-4D08-8BDD-73FA8FC3F466}"/>
              </a:ext>
            </a:extLst>
          </p:cNvPr>
          <p:cNvSpPr>
            <a:spLocks noGrp="1"/>
          </p:cNvSpPr>
          <p:nvPr>
            <p:ph type="dt" sz="half" idx="10"/>
          </p:nvPr>
        </p:nvSpPr>
        <p:spPr/>
        <p:txBody>
          <a:bodyPr/>
          <a:lstStyle/>
          <a:p>
            <a:fld id="{B4BF2F1A-3399-4721-BFAF-6487B2DEFB2F}" type="datetimeFigureOut">
              <a:rPr lang="es-PY" smtClean="0"/>
              <a:t>12/4/2024</a:t>
            </a:fld>
            <a:endParaRPr lang="es-PY"/>
          </a:p>
        </p:txBody>
      </p:sp>
      <p:sp>
        <p:nvSpPr>
          <p:cNvPr id="5" name="Marcador de pie de página 4">
            <a:extLst>
              <a:ext uri="{FF2B5EF4-FFF2-40B4-BE49-F238E27FC236}">
                <a16:creationId xmlns:a16="http://schemas.microsoft.com/office/drawing/2014/main" id="{E3C5D53B-CD1A-4252-B156-2E596C293FD2}"/>
              </a:ext>
            </a:extLst>
          </p:cNvPr>
          <p:cNvSpPr>
            <a:spLocks noGrp="1"/>
          </p:cNvSpPr>
          <p:nvPr>
            <p:ph type="ftr" sz="quarter" idx="11"/>
          </p:nvPr>
        </p:nvSpPr>
        <p:spPr/>
        <p:txBody>
          <a:bodyPr/>
          <a:lstStyle/>
          <a:p>
            <a:endParaRPr lang="es-PY"/>
          </a:p>
        </p:txBody>
      </p:sp>
      <p:sp>
        <p:nvSpPr>
          <p:cNvPr id="6" name="Marcador de número de diapositiva 5">
            <a:extLst>
              <a:ext uri="{FF2B5EF4-FFF2-40B4-BE49-F238E27FC236}">
                <a16:creationId xmlns:a16="http://schemas.microsoft.com/office/drawing/2014/main" id="{AF1E18E3-C6B4-4A40-B439-69F57FD2C761}"/>
              </a:ext>
            </a:extLst>
          </p:cNvPr>
          <p:cNvSpPr>
            <a:spLocks noGrp="1"/>
          </p:cNvSpPr>
          <p:nvPr>
            <p:ph type="sldNum" sz="quarter" idx="12"/>
          </p:nvPr>
        </p:nvSpPr>
        <p:spPr/>
        <p:txBody>
          <a:bodyPr/>
          <a:lstStyle/>
          <a:p>
            <a:fld id="{6AC55B8D-57CB-4C9A-A2CF-FEB149DD9150}" type="slidenum">
              <a:rPr lang="es-PY" smtClean="0"/>
              <a:t>‹Nº›</a:t>
            </a:fld>
            <a:endParaRPr lang="es-PY"/>
          </a:p>
        </p:txBody>
      </p:sp>
    </p:spTree>
    <p:extLst>
      <p:ext uri="{BB962C8B-B14F-4D97-AF65-F5344CB8AC3E}">
        <p14:creationId xmlns:p14="http://schemas.microsoft.com/office/powerpoint/2010/main" val="2932983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9E6D9200-7E65-48A0-B029-DC3ED05F82CF}"/>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PY"/>
          </a:p>
        </p:txBody>
      </p:sp>
      <p:sp>
        <p:nvSpPr>
          <p:cNvPr id="3" name="Marcador de texto vertical 2">
            <a:extLst>
              <a:ext uri="{FF2B5EF4-FFF2-40B4-BE49-F238E27FC236}">
                <a16:creationId xmlns:a16="http://schemas.microsoft.com/office/drawing/2014/main" id="{1A82695E-1311-4A9D-88D5-585D8EB99080}"/>
              </a:ext>
            </a:extLst>
          </p:cNvPr>
          <p:cNvSpPr>
            <a:spLocks noGrp="1"/>
          </p:cNvSpPr>
          <p:nvPr>
            <p:ph type="body" orient="vert" idx="1"/>
          </p:nvPr>
        </p:nvSpPr>
        <p:spPr>
          <a:xfrm>
            <a:off x="838200" y="365125"/>
            <a:ext cx="7734300"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PY"/>
          </a:p>
        </p:txBody>
      </p:sp>
      <p:sp>
        <p:nvSpPr>
          <p:cNvPr id="4" name="Marcador de fecha 3">
            <a:extLst>
              <a:ext uri="{FF2B5EF4-FFF2-40B4-BE49-F238E27FC236}">
                <a16:creationId xmlns:a16="http://schemas.microsoft.com/office/drawing/2014/main" id="{08FA9428-9C0E-42ED-AA69-0B4881187BB9}"/>
              </a:ext>
            </a:extLst>
          </p:cNvPr>
          <p:cNvSpPr>
            <a:spLocks noGrp="1"/>
          </p:cNvSpPr>
          <p:nvPr>
            <p:ph type="dt" sz="half" idx="10"/>
          </p:nvPr>
        </p:nvSpPr>
        <p:spPr/>
        <p:txBody>
          <a:bodyPr/>
          <a:lstStyle/>
          <a:p>
            <a:fld id="{B4BF2F1A-3399-4721-BFAF-6487B2DEFB2F}" type="datetimeFigureOut">
              <a:rPr lang="es-PY" smtClean="0"/>
              <a:t>12/4/2024</a:t>
            </a:fld>
            <a:endParaRPr lang="es-PY"/>
          </a:p>
        </p:txBody>
      </p:sp>
      <p:sp>
        <p:nvSpPr>
          <p:cNvPr id="5" name="Marcador de pie de página 4">
            <a:extLst>
              <a:ext uri="{FF2B5EF4-FFF2-40B4-BE49-F238E27FC236}">
                <a16:creationId xmlns:a16="http://schemas.microsoft.com/office/drawing/2014/main" id="{A141787E-95CB-4691-87B9-C877DB6FF4DE}"/>
              </a:ext>
            </a:extLst>
          </p:cNvPr>
          <p:cNvSpPr>
            <a:spLocks noGrp="1"/>
          </p:cNvSpPr>
          <p:nvPr>
            <p:ph type="ftr" sz="quarter" idx="11"/>
          </p:nvPr>
        </p:nvSpPr>
        <p:spPr/>
        <p:txBody>
          <a:bodyPr/>
          <a:lstStyle/>
          <a:p>
            <a:endParaRPr lang="es-PY"/>
          </a:p>
        </p:txBody>
      </p:sp>
      <p:sp>
        <p:nvSpPr>
          <p:cNvPr id="6" name="Marcador de número de diapositiva 5">
            <a:extLst>
              <a:ext uri="{FF2B5EF4-FFF2-40B4-BE49-F238E27FC236}">
                <a16:creationId xmlns:a16="http://schemas.microsoft.com/office/drawing/2014/main" id="{DCFC226C-0DC6-448E-BEF3-1375CF77F0C0}"/>
              </a:ext>
            </a:extLst>
          </p:cNvPr>
          <p:cNvSpPr>
            <a:spLocks noGrp="1"/>
          </p:cNvSpPr>
          <p:nvPr>
            <p:ph type="sldNum" sz="quarter" idx="12"/>
          </p:nvPr>
        </p:nvSpPr>
        <p:spPr/>
        <p:txBody>
          <a:bodyPr/>
          <a:lstStyle/>
          <a:p>
            <a:fld id="{6AC55B8D-57CB-4C9A-A2CF-FEB149DD9150}" type="slidenum">
              <a:rPr lang="es-PY" smtClean="0"/>
              <a:t>‹Nº›</a:t>
            </a:fld>
            <a:endParaRPr lang="es-PY"/>
          </a:p>
        </p:txBody>
      </p:sp>
    </p:spTree>
    <p:extLst>
      <p:ext uri="{BB962C8B-B14F-4D97-AF65-F5344CB8AC3E}">
        <p14:creationId xmlns:p14="http://schemas.microsoft.com/office/powerpoint/2010/main" val="1151333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173469-EAF8-4DAE-AD7B-4DDD3A6B75A2}"/>
              </a:ext>
            </a:extLst>
          </p:cNvPr>
          <p:cNvSpPr>
            <a:spLocks noGrp="1"/>
          </p:cNvSpPr>
          <p:nvPr>
            <p:ph type="title"/>
          </p:nvPr>
        </p:nvSpPr>
        <p:spPr/>
        <p:txBody>
          <a:bodyPr/>
          <a:lstStyle/>
          <a:p>
            <a:r>
              <a:rPr lang="es-ES"/>
              <a:t>Haga clic para modificar el estilo de título del patrón</a:t>
            </a:r>
            <a:endParaRPr lang="es-PY"/>
          </a:p>
        </p:txBody>
      </p:sp>
      <p:sp>
        <p:nvSpPr>
          <p:cNvPr id="3" name="Marcador de contenido 2">
            <a:extLst>
              <a:ext uri="{FF2B5EF4-FFF2-40B4-BE49-F238E27FC236}">
                <a16:creationId xmlns:a16="http://schemas.microsoft.com/office/drawing/2014/main" id="{61692DF7-48B3-47DE-8342-2AC015A3D6D5}"/>
              </a:ext>
            </a:extLst>
          </p:cNvPr>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PY"/>
          </a:p>
        </p:txBody>
      </p:sp>
      <p:sp>
        <p:nvSpPr>
          <p:cNvPr id="4" name="Marcador de fecha 3">
            <a:extLst>
              <a:ext uri="{FF2B5EF4-FFF2-40B4-BE49-F238E27FC236}">
                <a16:creationId xmlns:a16="http://schemas.microsoft.com/office/drawing/2014/main" id="{73E2E403-D9B9-4D2A-ABE1-6806194C1A29}"/>
              </a:ext>
            </a:extLst>
          </p:cNvPr>
          <p:cNvSpPr>
            <a:spLocks noGrp="1"/>
          </p:cNvSpPr>
          <p:nvPr>
            <p:ph type="dt" sz="half" idx="10"/>
          </p:nvPr>
        </p:nvSpPr>
        <p:spPr/>
        <p:txBody>
          <a:bodyPr/>
          <a:lstStyle/>
          <a:p>
            <a:fld id="{B4BF2F1A-3399-4721-BFAF-6487B2DEFB2F}" type="datetimeFigureOut">
              <a:rPr lang="es-PY" smtClean="0"/>
              <a:t>12/4/2024</a:t>
            </a:fld>
            <a:endParaRPr lang="es-PY"/>
          </a:p>
        </p:txBody>
      </p:sp>
      <p:sp>
        <p:nvSpPr>
          <p:cNvPr id="5" name="Marcador de pie de página 4">
            <a:extLst>
              <a:ext uri="{FF2B5EF4-FFF2-40B4-BE49-F238E27FC236}">
                <a16:creationId xmlns:a16="http://schemas.microsoft.com/office/drawing/2014/main" id="{9EE591D9-B23E-4BE8-BB4A-483B239C074C}"/>
              </a:ext>
            </a:extLst>
          </p:cNvPr>
          <p:cNvSpPr>
            <a:spLocks noGrp="1"/>
          </p:cNvSpPr>
          <p:nvPr>
            <p:ph type="ftr" sz="quarter" idx="11"/>
          </p:nvPr>
        </p:nvSpPr>
        <p:spPr/>
        <p:txBody>
          <a:bodyPr/>
          <a:lstStyle/>
          <a:p>
            <a:endParaRPr lang="es-PY"/>
          </a:p>
        </p:txBody>
      </p:sp>
      <p:sp>
        <p:nvSpPr>
          <p:cNvPr id="6" name="Marcador de número de diapositiva 5">
            <a:extLst>
              <a:ext uri="{FF2B5EF4-FFF2-40B4-BE49-F238E27FC236}">
                <a16:creationId xmlns:a16="http://schemas.microsoft.com/office/drawing/2014/main" id="{22F133BF-6307-47E7-A017-0B1B7F188659}"/>
              </a:ext>
            </a:extLst>
          </p:cNvPr>
          <p:cNvSpPr>
            <a:spLocks noGrp="1"/>
          </p:cNvSpPr>
          <p:nvPr>
            <p:ph type="sldNum" sz="quarter" idx="12"/>
          </p:nvPr>
        </p:nvSpPr>
        <p:spPr/>
        <p:txBody>
          <a:bodyPr/>
          <a:lstStyle/>
          <a:p>
            <a:fld id="{6AC55B8D-57CB-4C9A-A2CF-FEB149DD9150}" type="slidenum">
              <a:rPr lang="es-PY" smtClean="0"/>
              <a:t>‹Nº›</a:t>
            </a:fld>
            <a:endParaRPr lang="es-PY"/>
          </a:p>
        </p:txBody>
      </p:sp>
    </p:spTree>
    <p:extLst>
      <p:ext uri="{BB962C8B-B14F-4D97-AF65-F5344CB8AC3E}">
        <p14:creationId xmlns:p14="http://schemas.microsoft.com/office/powerpoint/2010/main" val="18393370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916E66B-F82A-48F1-88FF-6E9B55C2784A}"/>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PY"/>
          </a:p>
        </p:txBody>
      </p:sp>
      <p:sp>
        <p:nvSpPr>
          <p:cNvPr id="3" name="Marcador de texto 2">
            <a:extLst>
              <a:ext uri="{FF2B5EF4-FFF2-40B4-BE49-F238E27FC236}">
                <a16:creationId xmlns:a16="http://schemas.microsoft.com/office/drawing/2014/main" id="{D8D0CF43-2A19-4594-9ED2-458B3462FDE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Marcador de fecha 3">
            <a:extLst>
              <a:ext uri="{FF2B5EF4-FFF2-40B4-BE49-F238E27FC236}">
                <a16:creationId xmlns:a16="http://schemas.microsoft.com/office/drawing/2014/main" id="{3EC3337B-057F-469A-9AD1-5E8272244302}"/>
              </a:ext>
            </a:extLst>
          </p:cNvPr>
          <p:cNvSpPr>
            <a:spLocks noGrp="1"/>
          </p:cNvSpPr>
          <p:nvPr>
            <p:ph type="dt" sz="half" idx="10"/>
          </p:nvPr>
        </p:nvSpPr>
        <p:spPr/>
        <p:txBody>
          <a:bodyPr/>
          <a:lstStyle/>
          <a:p>
            <a:fld id="{B4BF2F1A-3399-4721-BFAF-6487B2DEFB2F}" type="datetimeFigureOut">
              <a:rPr lang="es-PY" smtClean="0"/>
              <a:t>12/4/2024</a:t>
            </a:fld>
            <a:endParaRPr lang="es-PY"/>
          </a:p>
        </p:txBody>
      </p:sp>
      <p:sp>
        <p:nvSpPr>
          <p:cNvPr id="5" name="Marcador de pie de página 4">
            <a:extLst>
              <a:ext uri="{FF2B5EF4-FFF2-40B4-BE49-F238E27FC236}">
                <a16:creationId xmlns:a16="http://schemas.microsoft.com/office/drawing/2014/main" id="{0442838D-6F8B-4F4B-B9CB-0B96848BDBC8}"/>
              </a:ext>
            </a:extLst>
          </p:cNvPr>
          <p:cNvSpPr>
            <a:spLocks noGrp="1"/>
          </p:cNvSpPr>
          <p:nvPr>
            <p:ph type="ftr" sz="quarter" idx="11"/>
          </p:nvPr>
        </p:nvSpPr>
        <p:spPr/>
        <p:txBody>
          <a:bodyPr/>
          <a:lstStyle/>
          <a:p>
            <a:endParaRPr lang="es-PY"/>
          </a:p>
        </p:txBody>
      </p:sp>
      <p:sp>
        <p:nvSpPr>
          <p:cNvPr id="6" name="Marcador de número de diapositiva 5">
            <a:extLst>
              <a:ext uri="{FF2B5EF4-FFF2-40B4-BE49-F238E27FC236}">
                <a16:creationId xmlns:a16="http://schemas.microsoft.com/office/drawing/2014/main" id="{7F16A466-1054-4998-A6DD-4FB13FC4BC8B}"/>
              </a:ext>
            </a:extLst>
          </p:cNvPr>
          <p:cNvSpPr>
            <a:spLocks noGrp="1"/>
          </p:cNvSpPr>
          <p:nvPr>
            <p:ph type="sldNum" sz="quarter" idx="12"/>
          </p:nvPr>
        </p:nvSpPr>
        <p:spPr/>
        <p:txBody>
          <a:bodyPr/>
          <a:lstStyle/>
          <a:p>
            <a:fld id="{6AC55B8D-57CB-4C9A-A2CF-FEB149DD9150}" type="slidenum">
              <a:rPr lang="es-PY" smtClean="0"/>
              <a:t>‹Nº›</a:t>
            </a:fld>
            <a:endParaRPr lang="es-PY"/>
          </a:p>
        </p:txBody>
      </p:sp>
    </p:spTree>
    <p:extLst>
      <p:ext uri="{BB962C8B-B14F-4D97-AF65-F5344CB8AC3E}">
        <p14:creationId xmlns:p14="http://schemas.microsoft.com/office/powerpoint/2010/main" val="4163749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AEC8E07-4E1C-4C6F-9628-26E3EB7E30B4}"/>
              </a:ext>
            </a:extLst>
          </p:cNvPr>
          <p:cNvSpPr>
            <a:spLocks noGrp="1"/>
          </p:cNvSpPr>
          <p:nvPr>
            <p:ph type="title"/>
          </p:nvPr>
        </p:nvSpPr>
        <p:spPr/>
        <p:txBody>
          <a:bodyPr/>
          <a:lstStyle/>
          <a:p>
            <a:r>
              <a:rPr lang="es-ES"/>
              <a:t>Haga clic para modificar el estilo de título del patrón</a:t>
            </a:r>
            <a:endParaRPr lang="es-PY"/>
          </a:p>
        </p:txBody>
      </p:sp>
      <p:sp>
        <p:nvSpPr>
          <p:cNvPr id="3" name="Marcador de contenido 2">
            <a:extLst>
              <a:ext uri="{FF2B5EF4-FFF2-40B4-BE49-F238E27FC236}">
                <a16:creationId xmlns:a16="http://schemas.microsoft.com/office/drawing/2014/main" id="{7F6B9CE4-1AFE-4D5C-8B96-FC412D20D9CF}"/>
              </a:ext>
            </a:extLst>
          </p:cNvPr>
          <p:cNvSpPr>
            <a:spLocks noGrp="1"/>
          </p:cNvSpPr>
          <p:nvPr>
            <p:ph sz="half" idx="1"/>
          </p:nvPr>
        </p:nvSpPr>
        <p:spPr>
          <a:xfrm>
            <a:off x="838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PY"/>
          </a:p>
        </p:txBody>
      </p:sp>
      <p:sp>
        <p:nvSpPr>
          <p:cNvPr id="4" name="Marcador de contenido 3">
            <a:extLst>
              <a:ext uri="{FF2B5EF4-FFF2-40B4-BE49-F238E27FC236}">
                <a16:creationId xmlns:a16="http://schemas.microsoft.com/office/drawing/2014/main" id="{7DC72634-9642-4963-A59B-F0DB2FB4A3E9}"/>
              </a:ext>
            </a:extLst>
          </p:cNvPr>
          <p:cNvSpPr>
            <a:spLocks noGrp="1"/>
          </p:cNvSpPr>
          <p:nvPr>
            <p:ph sz="half" idx="2"/>
          </p:nvPr>
        </p:nvSpPr>
        <p:spPr>
          <a:xfrm>
            <a:off x="6172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PY"/>
          </a:p>
        </p:txBody>
      </p:sp>
      <p:sp>
        <p:nvSpPr>
          <p:cNvPr id="5" name="Marcador de fecha 4">
            <a:extLst>
              <a:ext uri="{FF2B5EF4-FFF2-40B4-BE49-F238E27FC236}">
                <a16:creationId xmlns:a16="http://schemas.microsoft.com/office/drawing/2014/main" id="{AA4D958A-A379-4413-BC89-CC7A0133E6B5}"/>
              </a:ext>
            </a:extLst>
          </p:cNvPr>
          <p:cNvSpPr>
            <a:spLocks noGrp="1"/>
          </p:cNvSpPr>
          <p:nvPr>
            <p:ph type="dt" sz="half" idx="10"/>
          </p:nvPr>
        </p:nvSpPr>
        <p:spPr/>
        <p:txBody>
          <a:bodyPr/>
          <a:lstStyle/>
          <a:p>
            <a:fld id="{B4BF2F1A-3399-4721-BFAF-6487B2DEFB2F}" type="datetimeFigureOut">
              <a:rPr lang="es-PY" smtClean="0"/>
              <a:t>12/4/2024</a:t>
            </a:fld>
            <a:endParaRPr lang="es-PY"/>
          </a:p>
        </p:txBody>
      </p:sp>
      <p:sp>
        <p:nvSpPr>
          <p:cNvPr id="6" name="Marcador de pie de página 5">
            <a:extLst>
              <a:ext uri="{FF2B5EF4-FFF2-40B4-BE49-F238E27FC236}">
                <a16:creationId xmlns:a16="http://schemas.microsoft.com/office/drawing/2014/main" id="{80AB5591-4054-4D17-B7E8-F907AB8C1AA2}"/>
              </a:ext>
            </a:extLst>
          </p:cNvPr>
          <p:cNvSpPr>
            <a:spLocks noGrp="1"/>
          </p:cNvSpPr>
          <p:nvPr>
            <p:ph type="ftr" sz="quarter" idx="11"/>
          </p:nvPr>
        </p:nvSpPr>
        <p:spPr/>
        <p:txBody>
          <a:bodyPr/>
          <a:lstStyle/>
          <a:p>
            <a:endParaRPr lang="es-PY"/>
          </a:p>
        </p:txBody>
      </p:sp>
      <p:sp>
        <p:nvSpPr>
          <p:cNvPr id="7" name="Marcador de número de diapositiva 6">
            <a:extLst>
              <a:ext uri="{FF2B5EF4-FFF2-40B4-BE49-F238E27FC236}">
                <a16:creationId xmlns:a16="http://schemas.microsoft.com/office/drawing/2014/main" id="{D1EC1CFD-F57C-4439-9A0B-8DE6CEF52F7F}"/>
              </a:ext>
            </a:extLst>
          </p:cNvPr>
          <p:cNvSpPr>
            <a:spLocks noGrp="1"/>
          </p:cNvSpPr>
          <p:nvPr>
            <p:ph type="sldNum" sz="quarter" idx="12"/>
          </p:nvPr>
        </p:nvSpPr>
        <p:spPr/>
        <p:txBody>
          <a:bodyPr/>
          <a:lstStyle/>
          <a:p>
            <a:fld id="{6AC55B8D-57CB-4C9A-A2CF-FEB149DD9150}" type="slidenum">
              <a:rPr lang="es-PY" smtClean="0"/>
              <a:t>‹Nº›</a:t>
            </a:fld>
            <a:endParaRPr lang="es-PY"/>
          </a:p>
        </p:txBody>
      </p:sp>
    </p:spTree>
    <p:extLst>
      <p:ext uri="{BB962C8B-B14F-4D97-AF65-F5344CB8AC3E}">
        <p14:creationId xmlns:p14="http://schemas.microsoft.com/office/powerpoint/2010/main" val="27545106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DB13504-1C48-48C5-89E3-EFE376049FE9}"/>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PY"/>
          </a:p>
        </p:txBody>
      </p:sp>
      <p:sp>
        <p:nvSpPr>
          <p:cNvPr id="3" name="Marcador de texto 2">
            <a:extLst>
              <a:ext uri="{FF2B5EF4-FFF2-40B4-BE49-F238E27FC236}">
                <a16:creationId xmlns:a16="http://schemas.microsoft.com/office/drawing/2014/main" id="{9CF15543-6956-4286-A4E5-A95FE9A39E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Marcador de contenido 3">
            <a:extLst>
              <a:ext uri="{FF2B5EF4-FFF2-40B4-BE49-F238E27FC236}">
                <a16:creationId xmlns:a16="http://schemas.microsoft.com/office/drawing/2014/main" id="{96E076D8-7A67-40F0-90A5-CA702D4D152D}"/>
              </a:ext>
            </a:extLst>
          </p:cNvPr>
          <p:cNvSpPr>
            <a:spLocks noGrp="1"/>
          </p:cNvSpPr>
          <p:nvPr>
            <p:ph sz="half" idx="2"/>
          </p:nvPr>
        </p:nvSpPr>
        <p:spPr>
          <a:xfrm>
            <a:off x="839788" y="2505075"/>
            <a:ext cx="515778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PY"/>
          </a:p>
        </p:txBody>
      </p:sp>
      <p:sp>
        <p:nvSpPr>
          <p:cNvPr id="5" name="Marcador de texto 4">
            <a:extLst>
              <a:ext uri="{FF2B5EF4-FFF2-40B4-BE49-F238E27FC236}">
                <a16:creationId xmlns:a16="http://schemas.microsoft.com/office/drawing/2014/main" id="{2D0A68F6-EA3F-426E-9D1E-2A250BDC7B0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Marcador de contenido 5">
            <a:extLst>
              <a:ext uri="{FF2B5EF4-FFF2-40B4-BE49-F238E27FC236}">
                <a16:creationId xmlns:a16="http://schemas.microsoft.com/office/drawing/2014/main" id="{A0BDDE38-FD79-454B-859D-9A1756963E89}"/>
              </a:ext>
            </a:extLst>
          </p:cNvPr>
          <p:cNvSpPr>
            <a:spLocks noGrp="1"/>
          </p:cNvSpPr>
          <p:nvPr>
            <p:ph sz="quarter" idx="4"/>
          </p:nvPr>
        </p:nvSpPr>
        <p:spPr>
          <a:xfrm>
            <a:off x="6172200" y="2505075"/>
            <a:ext cx="5183188"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PY"/>
          </a:p>
        </p:txBody>
      </p:sp>
      <p:sp>
        <p:nvSpPr>
          <p:cNvPr id="7" name="Marcador de fecha 6">
            <a:extLst>
              <a:ext uri="{FF2B5EF4-FFF2-40B4-BE49-F238E27FC236}">
                <a16:creationId xmlns:a16="http://schemas.microsoft.com/office/drawing/2014/main" id="{F236C589-D32B-46F3-B0CE-FCD6C9167D78}"/>
              </a:ext>
            </a:extLst>
          </p:cNvPr>
          <p:cNvSpPr>
            <a:spLocks noGrp="1"/>
          </p:cNvSpPr>
          <p:nvPr>
            <p:ph type="dt" sz="half" idx="10"/>
          </p:nvPr>
        </p:nvSpPr>
        <p:spPr/>
        <p:txBody>
          <a:bodyPr/>
          <a:lstStyle/>
          <a:p>
            <a:fld id="{B4BF2F1A-3399-4721-BFAF-6487B2DEFB2F}" type="datetimeFigureOut">
              <a:rPr lang="es-PY" smtClean="0"/>
              <a:t>12/4/2024</a:t>
            </a:fld>
            <a:endParaRPr lang="es-PY"/>
          </a:p>
        </p:txBody>
      </p:sp>
      <p:sp>
        <p:nvSpPr>
          <p:cNvPr id="8" name="Marcador de pie de página 7">
            <a:extLst>
              <a:ext uri="{FF2B5EF4-FFF2-40B4-BE49-F238E27FC236}">
                <a16:creationId xmlns:a16="http://schemas.microsoft.com/office/drawing/2014/main" id="{E3C1DF3B-94EA-4585-A89B-43E3C77433B2}"/>
              </a:ext>
            </a:extLst>
          </p:cNvPr>
          <p:cNvSpPr>
            <a:spLocks noGrp="1"/>
          </p:cNvSpPr>
          <p:nvPr>
            <p:ph type="ftr" sz="quarter" idx="11"/>
          </p:nvPr>
        </p:nvSpPr>
        <p:spPr/>
        <p:txBody>
          <a:bodyPr/>
          <a:lstStyle/>
          <a:p>
            <a:endParaRPr lang="es-PY"/>
          </a:p>
        </p:txBody>
      </p:sp>
      <p:sp>
        <p:nvSpPr>
          <p:cNvPr id="9" name="Marcador de número de diapositiva 8">
            <a:extLst>
              <a:ext uri="{FF2B5EF4-FFF2-40B4-BE49-F238E27FC236}">
                <a16:creationId xmlns:a16="http://schemas.microsoft.com/office/drawing/2014/main" id="{32652DE8-51B8-458B-88DB-3E04DC40195A}"/>
              </a:ext>
            </a:extLst>
          </p:cNvPr>
          <p:cNvSpPr>
            <a:spLocks noGrp="1"/>
          </p:cNvSpPr>
          <p:nvPr>
            <p:ph type="sldNum" sz="quarter" idx="12"/>
          </p:nvPr>
        </p:nvSpPr>
        <p:spPr/>
        <p:txBody>
          <a:bodyPr/>
          <a:lstStyle/>
          <a:p>
            <a:fld id="{6AC55B8D-57CB-4C9A-A2CF-FEB149DD9150}" type="slidenum">
              <a:rPr lang="es-PY" smtClean="0"/>
              <a:t>‹Nº›</a:t>
            </a:fld>
            <a:endParaRPr lang="es-PY"/>
          </a:p>
        </p:txBody>
      </p:sp>
    </p:spTree>
    <p:extLst>
      <p:ext uri="{BB962C8B-B14F-4D97-AF65-F5344CB8AC3E}">
        <p14:creationId xmlns:p14="http://schemas.microsoft.com/office/powerpoint/2010/main" val="27545973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63AF84-AACA-4685-AA79-428B08EEB849}"/>
              </a:ext>
            </a:extLst>
          </p:cNvPr>
          <p:cNvSpPr>
            <a:spLocks noGrp="1"/>
          </p:cNvSpPr>
          <p:nvPr>
            <p:ph type="title"/>
          </p:nvPr>
        </p:nvSpPr>
        <p:spPr/>
        <p:txBody>
          <a:bodyPr/>
          <a:lstStyle/>
          <a:p>
            <a:r>
              <a:rPr lang="es-ES"/>
              <a:t>Haga clic para modificar el estilo de título del patrón</a:t>
            </a:r>
            <a:endParaRPr lang="es-PY"/>
          </a:p>
        </p:txBody>
      </p:sp>
      <p:sp>
        <p:nvSpPr>
          <p:cNvPr id="3" name="Marcador de fecha 2">
            <a:extLst>
              <a:ext uri="{FF2B5EF4-FFF2-40B4-BE49-F238E27FC236}">
                <a16:creationId xmlns:a16="http://schemas.microsoft.com/office/drawing/2014/main" id="{5DBE922C-A3C0-4833-849C-7D683A9B21F5}"/>
              </a:ext>
            </a:extLst>
          </p:cNvPr>
          <p:cNvSpPr>
            <a:spLocks noGrp="1"/>
          </p:cNvSpPr>
          <p:nvPr>
            <p:ph type="dt" sz="half" idx="10"/>
          </p:nvPr>
        </p:nvSpPr>
        <p:spPr/>
        <p:txBody>
          <a:bodyPr/>
          <a:lstStyle/>
          <a:p>
            <a:fld id="{B4BF2F1A-3399-4721-BFAF-6487B2DEFB2F}" type="datetimeFigureOut">
              <a:rPr lang="es-PY" smtClean="0"/>
              <a:t>12/4/2024</a:t>
            </a:fld>
            <a:endParaRPr lang="es-PY"/>
          </a:p>
        </p:txBody>
      </p:sp>
      <p:sp>
        <p:nvSpPr>
          <p:cNvPr id="4" name="Marcador de pie de página 3">
            <a:extLst>
              <a:ext uri="{FF2B5EF4-FFF2-40B4-BE49-F238E27FC236}">
                <a16:creationId xmlns:a16="http://schemas.microsoft.com/office/drawing/2014/main" id="{24881947-0327-4D72-BD8E-158FB3B4ADD4}"/>
              </a:ext>
            </a:extLst>
          </p:cNvPr>
          <p:cNvSpPr>
            <a:spLocks noGrp="1"/>
          </p:cNvSpPr>
          <p:nvPr>
            <p:ph type="ftr" sz="quarter" idx="11"/>
          </p:nvPr>
        </p:nvSpPr>
        <p:spPr/>
        <p:txBody>
          <a:bodyPr/>
          <a:lstStyle/>
          <a:p>
            <a:endParaRPr lang="es-PY"/>
          </a:p>
        </p:txBody>
      </p:sp>
      <p:sp>
        <p:nvSpPr>
          <p:cNvPr id="5" name="Marcador de número de diapositiva 4">
            <a:extLst>
              <a:ext uri="{FF2B5EF4-FFF2-40B4-BE49-F238E27FC236}">
                <a16:creationId xmlns:a16="http://schemas.microsoft.com/office/drawing/2014/main" id="{0E55AFC6-C8E0-4561-A48C-8756037016F0}"/>
              </a:ext>
            </a:extLst>
          </p:cNvPr>
          <p:cNvSpPr>
            <a:spLocks noGrp="1"/>
          </p:cNvSpPr>
          <p:nvPr>
            <p:ph type="sldNum" sz="quarter" idx="12"/>
          </p:nvPr>
        </p:nvSpPr>
        <p:spPr/>
        <p:txBody>
          <a:bodyPr/>
          <a:lstStyle/>
          <a:p>
            <a:fld id="{6AC55B8D-57CB-4C9A-A2CF-FEB149DD9150}" type="slidenum">
              <a:rPr lang="es-PY" smtClean="0"/>
              <a:t>‹Nº›</a:t>
            </a:fld>
            <a:endParaRPr lang="es-PY"/>
          </a:p>
        </p:txBody>
      </p:sp>
    </p:spTree>
    <p:extLst>
      <p:ext uri="{BB962C8B-B14F-4D97-AF65-F5344CB8AC3E}">
        <p14:creationId xmlns:p14="http://schemas.microsoft.com/office/powerpoint/2010/main" val="36697456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7B5E99B-15D1-4C40-93C4-E5F98B7C765B}"/>
              </a:ext>
            </a:extLst>
          </p:cNvPr>
          <p:cNvSpPr>
            <a:spLocks noGrp="1"/>
          </p:cNvSpPr>
          <p:nvPr>
            <p:ph type="dt" sz="half" idx="10"/>
          </p:nvPr>
        </p:nvSpPr>
        <p:spPr/>
        <p:txBody>
          <a:bodyPr/>
          <a:lstStyle/>
          <a:p>
            <a:fld id="{B4BF2F1A-3399-4721-BFAF-6487B2DEFB2F}" type="datetimeFigureOut">
              <a:rPr lang="es-PY" smtClean="0"/>
              <a:t>12/4/2024</a:t>
            </a:fld>
            <a:endParaRPr lang="es-PY"/>
          </a:p>
        </p:txBody>
      </p:sp>
      <p:sp>
        <p:nvSpPr>
          <p:cNvPr id="3" name="Marcador de pie de página 2">
            <a:extLst>
              <a:ext uri="{FF2B5EF4-FFF2-40B4-BE49-F238E27FC236}">
                <a16:creationId xmlns:a16="http://schemas.microsoft.com/office/drawing/2014/main" id="{A7B6E139-5AA7-4C99-82F0-E04D0C27BD69}"/>
              </a:ext>
            </a:extLst>
          </p:cNvPr>
          <p:cNvSpPr>
            <a:spLocks noGrp="1"/>
          </p:cNvSpPr>
          <p:nvPr>
            <p:ph type="ftr" sz="quarter" idx="11"/>
          </p:nvPr>
        </p:nvSpPr>
        <p:spPr/>
        <p:txBody>
          <a:bodyPr/>
          <a:lstStyle/>
          <a:p>
            <a:endParaRPr lang="es-PY"/>
          </a:p>
        </p:txBody>
      </p:sp>
      <p:sp>
        <p:nvSpPr>
          <p:cNvPr id="4" name="Marcador de número de diapositiva 3">
            <a:extLst>
              <a:ext uri="{FF2B5EF4-FFF2-40B4-BE49-F238E27FC236}">
                <a16:creationId xmlns:a16="http://schemas.microsoft.com/office/drawing/2014/main" id="{357C1ADD-FD67-4A01-8862-16713E732233}"/>
              </a:ext>
            </a:extLst>
          </p:cNvPr>
          <p:cNvSpPr>
            <a:spLocks noGrp="1"/>
          </p:cNvSpPr>
          <p:nvPr>
            <p:ph type="sldNum" sz="quarter" idx="12"/>
          </p:nvPr>
        </p:nvSpPr>
        <p:spPr/>
        <p:txBody>
          <a:bodyPr/>
          <a:lstStyle/>
          <a:p>
            <a:fld id="{6AC55B8D-57CB-4C9A-A2CF-FEB149DD9150}" type="slidenum">
              <a:rPr lang="es-PY" smtClean="0"/>
              <a:t>‹Nº›</a:t>
            </a:fld>
            <a:endParaRPr lang="es-PY"/>
          </a:p>
        </p:txBody>
      </p:sp>
    </p:spTree>
    <p:extLst>
      <p:ext uri="{BB962C8B-B14F-4D97-AF65-F5344CB8AC3E}">
        <p14:creationId xmlns:p14="http://schemas.microsoft.com/office/powerpoint/2010/main" val="35748912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B6E797B-8408-4FEF-9497-0C8ABA48499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Y"/>
          </a:p>
        </p:txBody>
      </p:sp>
      <p:sp>
        <p:nvSpPr>
          <p:cNvPr id="3" name="Marcador de contenido 2">
            <a:extLst>
              <a:ext uri="{FF2B5EF4-FFF2-40B4-BE49-F238E27FC236}">
                <a16:creationId xmlns:a16="http://schemas.microsoft.com/office/drawing/2014/main" id="{3B087A39-E2FF-49CC-8391-C41DF9CCEDA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PY"/>
          </a:p>
        </p:txBody>
      </p:sp>
      <p:sp>
        <p:nvSpPr>
          <p:cNvPr id="4" name="Marcador de texto 3">
            <a:extLst>
              <a:ext uri="{FF2B5EF4-FFF2-40B4-BE49-F238E27FC236}">
                <a16:creationId xmlns:a16="http://schemas.microsoft.com/office/drawing/2014/main" id="{B39279C3-EFA3-4F9C-AB01-1D56F457AE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38481659-EB91-484E-83ED-8F41CFC06E98}"/>
              </a:ext>
            </a:extLst>
          </p:cNvPr>
          <p:cNvSpPr>
            <a:spLocks noGrp="1"/>
          </p:cNvSpPr>
          <p:nvPr>
            <p:ph type="dt" sz="half" idx="10"/>
          </p:nvPr>
        </p:nvSpPr>
        <p:spPr/>
        <p:txBody>
          <a:bodyPr/>
          <a:lstStyle/>
          <a:p>
            <a:fld id="{B4BF2F1A-3399-4721-BFAF-6487B2DEFB2F}" type="datetimeFigureOut">
              <a:rPr lang="es-PY" smtClean="0"/>
              <a:t>12/4/2024</a:t>
            </a:fld>
            <a:endParaRPr lang="es-PY"/>
          </a:p>
        </p:txBody>
      </p:sp>
      <p:sp>
        <p:nvSpPr>
          <p:cNvPr id="6" name="Marcador de pie de página 5">
            <a:extLst>
              <a:ext uri="{FF2B5EF4-FFF2-40B4-BE49-F238E27FC236}">
                <a16:creationId xmlns:a16="http://schemas.microsoft.com/office/drawing/2014/main" id="{D56068CA-3761-40D8-B0E0-869E584CFE16}"/>
              </a:ext>
            </a:extLst>
          </p:cNvPr>
          <p:cNvSpPr>
            <a:spLocks noGrp="1"/>
          </p:cNvSpPr>
          <p:nvPr>
            <p:ph type="ftr" sz="quarter" idx="11"/>
          </p:nvPr>
        </p:nvSpPr>
        <p:spPr/>
        <p:txBody>
          <a:bodyPr/>
          <a:lstStyle/>
          <a:p>
            <a:endParaRPr lang="es-PY"/>
          </a:p>
        </p:txBody>
      </p:sp>
      <p:sp>
        <p:nvSpPr>
          <p:cNvPr id="7" name="Marcador de número de diapositiva 6">
            <a:extLst>
              <a:ext uri="{FF2B5EF4-FFF2-40B4-BE49-F238E27FC236}">
                <a16:creationId xmlns:a16="http://schemas.microsoft.com/office/drawing/2014/main" id="{EF787120-FCC5-4782-94CD-FD6292F6788E}"/>
              </a:ext>
            </a:extLst>
          </p:cNvPr>
          <p:cNvSpPr>
            <a:spLocks noGrp="1"/>
          </p:cNvSpPr>
          <p:nvPr>
            <p:ph type="sldNum" sz="quarter" idx="12"/>
          </p:nvPr>
        </p:nvSpPr>
        <p:spPr/>
        <p:txBody>
          <a:bodyPr/>
          <a:lstStyle/>
          <a:p>
            <a:fld id="{6AC55B8D-57CB-4C9A-A2CF-FEB149DD9150}" type="slidenum">
              <a:rPr lang="es-PY" smtClean="0"/>
              <a:t>‹Nº›</a:t>
            </a:fld>
            <a:endParaRPr lang="es-PY"/>
          </a:p>
        </p:txBody>
      </p:sp>
    </p:spTree>
    <p:extLst>
      <p:ext uri="{BB962C8B-B14F-4D97-AF65-F5344CB8AC3E}">
        <p14:creationId xmlns:p14="http://schemas.microsoft.com/office/powerpoint/2010/main" val="40640189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486980-C71D-4B5F-A886-2D5152F2D8D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Y"/>
          </a:p>
        </p:txBody>
      </p:sp>
      <p:sp>
        <p:nvSpPr>
          <p:cNvPr id="3" name="Marcador de posición de imagen 2">
            <a:extLst>
              <a:ext uri="{FF2B5EF4-FFF2-40B4-BE49-F238E27FC236}">
                <a16:creationId xmlns:a16="http://schemas.microsoft.com/office/drawing/2014/main" id="{D8A0E393-488B-4C2E-857A-9991A05289F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Y"/>
          </a:p>
        </p:txBody>
      </p:sp>
      <p:sp>
        <p:nvSpPr>
          <p:cNvPr id="4" name="Marcador de texto 3">
            <a:extLst>
              <a:ext uri="{FF2B5EF4-FFF2-40B4-BE49-F238E27FC236}">
                <a16:creationId xmlns:a16="http://schemas.microsoft.com/office/drawing/2014/main" id="{9D82BC18-EB4A-4DC3-89E3-25AC890693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CEA0C956-CF45-4D52-AB72-5D77DF99FE6E}"/>
              </a:ext>
            </a:extLst>
          </p:cNvPr>
          <p:cNvSpPr>
            <a:spLocks noGrp="1"/>
          </p:cNvSpPr>
          <p:nvPr>
            <p:ph type="dt" sz="half" idx="10"/>
          </p:nvPr>
        </p:nvSpPr>
        <p:spPr/>
        <p:txBody>
          <a:bodyPr/>
          <a:lstStyle/>
          <a:p>
            <a:fld id="{B4BF2F1A-3399-4721-BFAF-6487B2DEFB2F}" type="datetimeFigureOut">
              <a:rPr lang="es-PY" smtClean="0"/>
              <a:t>12/4/2024</a:t>
            </a:fld>
            <a:endParaRPr lang="es-PY"/>
          </a:p>
        </p:txBody>
      </p:sp>
      <p:sp>
        <p:nvSpPr>
          <p:cNvPr id="6" name="Marcador de pie de página 5">
            <a:extLst>
              <a:ext uri="{FF2B5EF4-FFF2-40B4-BE49-F238E27FC236}">
                <a16:creationId xmlns:a16="http://schemas.microsoft.com/office/drawing/2014/main" id="{6BF113A8-56AD-4205-8678-811D552FC2D9}"/>
              </a:ext>
            </a:extLst>
          </p:cNvPr>
          <p:cNvSpPr>
            <a:spLocks noGrp="1"/>
          </p:cNvSpPr>
          <p:nvPr>
            <p:ph type="ftr" sz="quarter" idx="11"/>
          </p:nvPr>
        </p:nvSpPr>
        <p:spPr/>
        <p:txBody>
          <a:bodyPr/>
          <a:lstStyle/>
          <a:p>
            <a:endParaRPr lang="es-PY"/>
          </a:p>
        </p:txBody>
      </p:sp>
      <p:sp>
        <p:nvSpPr>
          <p:cNvPr id="7" name="Marcador de número de diapositiva 6">
            <a:extLst>
              <a:ext uri="{FF2B5EF4-FFF2-40B4-BE49-F238E27FC236}">
                <a16:creationId xmlns:a16="http://schemas.microsoft.com/office/drawing/2014/main" id="{A01769F6-AE98-4745-9405-9F9CA15029FE}"/>
              </a:ext>
            </a:extLst>
          </p:cNvPr>
          <p:cNvSpPr>
            <a:spLocks noGrp="1"/>
          </p:cNvSpPr>
          <p:nvPr>
            <p:ph type="sldNum" sz="quarter" idx="12"/>
          </p:nvPr>
        </p:nvSpPr>
        <p:spPr/>
        <p:txBody>
          <a:bodyPr/>
          <a:lstStyle/>
          <a:p>
            <a:fld id="{6AC55B8D-57CB-4C9A-A2CF-FEB149DD9150}" type="slidenum">
              <a:rPr lang="es-PY" smtClean="0"/>
              <a:t>‹Nº›</a:t>
            </a:fld>
            <a:endParaRPr lang="es-PY"/>
          </a:p>
        </p:txBody>
      </p:sp>
    </p:spTree>
    <p:extLst>
      <p:ext uri="{BB962C8B-B14F-4D97-AF65-F5344CB8AC3E}">
        <p14:creationId xmlns:p14="http://schemas.microsoft.com/office/powerpoint/2010/main" val="40298969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46000"/>
            <a:lum/>
            <a:extLst>
              <a:ext uri="{BEBA8EAE-BF5A-486C-A8C5-ECC9F3942E4B}">
                <a14:imgProps xmlns:a14="http://schemas.microsoft.com/office/drawing/2010/main">
                  <a14:imgLayer r:embed="rId14">
                    <a14:imgEffect>
                      <a14:sharpenSoften amount="-50000"/>
                    </a14:imgEffect>
                    <a14:imgEffect>
                      <a14:brightnessContrast bright="-11000" contrast="-31000"/>
                    </a14:imgEffect>
                  </a14:imgLayer>
                </a14:imgProps>
              </a:ext>
            </a:extLst>
          </a:blip>
          <a:srcRect/>
          <a:stretch>
            <a:fillRect t="-17000" b="-17000"/>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B0A6E3BF-808F-4FFB-9378-B8D785BC294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PY"/>
          </a:p>
        </p:txBody>
      </p:sp>
      <p:sp>
        <p:nvSpPr>
          <p:cNvPr id="3" name="Marcador de texto 2">
            <a:extLst>
              <a:ext uri="{FF2B5EF4-FFF2-40B4-BE49-F238E27FC236}">
                <a16:creationId xmlns:a16="http://schemas.microsoft.com/office/drawing/2014/main" id="{E7665314-F0DB-4178-8286-D73C9128C91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PY"/>
          </a:p>
        </p:txBody>
      </p:sp>
      <p:sp>
        <p:nvSpPr>
          <p:cNvPr id="4" name="Marcador de fecha 3">
            <a:extLst>
              <a:ext uri="{FF2B5EF4-FFF2-40B4-BE49-F238E27FC236}">
                <a16:creationId xmlns:a16="http://schemas.microsoft.com/office/drawing/2014/main" id="{105DF2E8-86B4-47C2-83F4-BD7E4546371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BF2F1A-3399-4721-BFAF-6487B2DEFB2F}" type="datetimeFigureOut">
              <a:rPr lang="es-PY" smtClean="0"/>
              <a:t>12/4/2024</a:t>
            </a:fld>
            <a:endParaRPr lang="es-PY"/>
          </a:p>
        </p:txBody>
      </p:sp>
      <p:sp>
        <p:nvSpPr>
          <p:cNvPr id="5" name="Marcador de pie de página 4">
            <a:extLst>
              <a:ext uri="{FF2B5EF4-FFF2-40B4-BE49-F238E27FC236}">
                <a16:creationId xmlns:a16="http://schemas.microsoft.com/office/drawing/2014/main" id="{65AEF8BC-8393-499D-A7FE-74FBC7DA3A9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Y"/>
          </a:p>
        </p:txBody>
      </p:sp>
      <p:sp>
        <p:nvSpPr>
          <p:cNvPr id="6" name="Marcador de número de diapositiva 5">
            <a:extLst>
              <a:ext uri="{FF2B5EF4-FFF2-40B4-BE49-F238E27FC236}">
                <a16:creationId xmlns:a16="http://schemas.microsoft.com/office/drawing/2014/main" id="{20062F53-C714-4564-ACD0-A6760F32E63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C55B8D-57CB-4C9A-A2CF-FEB149DD9150}" type="slidenum">
              <a:rPr lang="es-PY" smtClean="0"/>
              <a:t>‹Nº›</a:t>
            </a:fld>
            <a:endParaRPr lang="es-PY"/>
          </a:p>
        </p:txBody>
      </p:sp>
    </p:spTree>
    <p:extLst>
      <p:ext uri="{BB962C8B-B14F-4D97-AF65-F5344CB8AC3E}">
        <p14:creationId xmlns:p14="http://schemas.microsoft.com/office/powerpoint/2010/main" val="34653597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4746" y="1477107"/>
            <a:ext cx="11633982" cy="3193367"/>
          </a:xfrm>
        </p:spPr>
        <p:txBody>
          <a:bodyPr>
            <a:noAutofit/>
          </a:bodyPr>
          <a:lstStyle/>
          <a:p>
            <a:r>
              <a:rPr lang="es-ES" sz="4000" b="1" dirty="0">
                <a:effectLst>
                  <a:outerShdw blurRad="38100" dist="38100" dir="2700000" algn="tl">
                    <a:srgbClr val="000000">
                      <a:alpha val="43137"/>
                    </a:srgbClr>
                  </a:outerShdw>
                </a:effectLst>
              </a:rPr>
              <a:t/>
            </a:r>
            <a:br>
              <a:rPr lang="es-ES" sz="4000" b="1" dirty="0">
                <a:effectLst>
                  <a:outerShdw blurRad="38100" dist="38100" dir="2700000" algn="tl">
                    <a:srgbClr val="000000">
                      <a:alpha val="43137"/>
                    </a:srgbClr>
                  </a:outerShdw>
                </a:effectLst>
              </a:rPr>
            </a:br>
            <a:r>
              <a:rPr lang="es-ES" sz="4000" b="1" dirty="0">
                <a:effectLst>
                  <a:outerShdw blurRad="38100" dist="38100" dir="2700000" algn="tl">
                    <a:srgbClr val="000000">
                      <a:alpha val="43137"/>
                    </a:srgbClr>
                  </a:outerShdw>
                </a:effectLst>
              </a:rPr>
              <a:t>EDICTO 02/2024</a:t>
            </a:r>
            <a:r>
              <a:rPr lang="en-US" sz="4000" b="1" dirty="0">
                <a:effectLst>
                  <a:outerShdw blurRad="38100" dist="38100" dir="2700000" algn="tl">
                    <a:srgbClr val="000000">
                      <a:alpha val="43137"/>
                    </a:srgbClr>
                  </a:outerShdw>
                </a:effectLst>
              </a:rPr>
              <a:t/>
            </a:r>
            <a:br>
              <a:rPr lang="en-US" sz="4000" b="1" dirty="0">
                <a:effectLst>
                  <a:outerShdw blurRad="38100" dist="38100" dir="2700000" algn="tl">
                    <a:srgbClr val="000000">
                      <a:alpha val="43137"/>
                    </a:srgbClr>
                  </a:outerShdw>
                </a:effectLst>
              </a:rPr>
            </a:br>
            <a:r>
              <a:rPr lang="es-ES" sz="4000" b="1" dirty="0">
                <a:effectLst>
                  <a:outerShdw blurRad="38100" dist="38100" dir="2700000" algn="tl">
                    <a:srgbClr val="000000">
                      <a:alpha val="43137"/>
                    </a:srgbClr>
                  </a:outerShdw>
                </a:effectLst>
              </a:rPr>
              <a:t>CARGO: UN DEFENSOR GENERAL</a:t>
            </a:r>
            <a:br>
              <a:rPr lang="es-ES" sz="4000" b="1" dirty="0">
                <a:effectLst>
                  <a:outerShdw blurRad="38100" dist="38100" dir="2700000" algn="tl">
                    <a:srgbClr val="000000">
                      <a:alpha val="43137"/>
                    </a:srgbClr>
                  </a:outerShdw>
                </a:effectLst>
              </a:rPr>
            </a:br>
            <a:r>
              <a:rPr lang="es-ES" sz="4000" b="1" dirty="0">
                <a:effectLst>
                  <a:outerShdw blurRad="38100" dist="38100" dir="2700000" algn="tl">
                    <a:srgbClr val="000000">
                      <a:alpha val="43137"/>
                    </a:srgbClr>
                  </a:outerShdw>
                </a:effectLst>
              </a:rPr>
              <a:t/>
            </a:r>
            <a:br>
              <a:rPr lang="es-ES" sz="4000" b="1" dirty="0">
                <a:effectLst>
                  <a:outerShdw blurRad="38100" dist="38100" dir="2700000" algn="tl">
                    <a:srgbClr val="000000">
                      <a:alpha val="43137"/>
                    </a:srgbClr>
                  </a:outerShdw>
                </a:effectLst>
              </a:rPr>
            </a:br>
            <a:r>
              <a:rPr lang="en-US" sz="4000" b="1" dirty="0">
                <a:effectLst>
                  <a:outerShdw blurRad="38100" dist="38100" dir="2700000" algn="tl">
                    <a:srgbClr val="000000">
                      <a:alpha val="43137"/>
                    </a:srgbClr>
                  </a:outerShdw>
                </a:effectLst>
              </a:rPr>
              <a:t/>
            </a:r>
            <a:br>
              <a:rPr lang="en-US" sz="4000" b="1" dirty="0">
                <a:effectLst>
                  <a:outerShdw blurRad="38100" dist="38100" dir="2700000" algn="tl">
                    <a:srgbClr val="000000">
                      <a:alpha val="43137"/>
                    </a:srgbClr>
                  </a:outerShdw>
                </a:effectLst>
              </a:rPr>
            </a:br>
            <a:r>
              <a:rPr lang="en-US" sz="4000" b="1" dirty="0">
                <a:effectLst>
                  <a:outerShdw blurRad="38100" dist="38100" dir="2700000" algn="tl">
                    <a:srgbClr val="000000">
                      <a:alpha val="43137"/>
                    </a:srgbClr>
                  </a:outerShdw>
                </a:effectLst>
              </a:rPr>
              <a:t>INFORME DE SECRETARIA GENERAL</a:t>
            </a:r>
          </a:p>
        </p:txBody>
      </p:sp>
    </p:spTree>
    <p:extLst>
      <p:ext uri="{BB962C8B-B14F-4D97-AF65-F5344CB8AC3E}">
        <p14:creationId xmlns:p14="http://schemas.microsoft.com/office/powerpoint/2010/main" val="6433617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ctrTitle"/>
          </p:nvPr>
        </p:nvSpPr>
        <p:spPr>
          <a:xfrm>
            <a:off x="436098" y="323557"/>
            <a:ext cx="11029070" cy="4515729"/>
          </a:xfrm>
        </p:spPr>
        <p:txBody>
          <a:bodyPr>
            <a:noAutofit/>
          </a:bodyPr>
          <a:lstStyle/>
          <a:p>
            <a:r>
              <a:rPr lang="es-PY" sz="2400" dirty="0"/>
              <a:t>Verificada la cédula de identidad del interesado se ha procedido a poner a su conocimiento que, uno de los requisitos establecidos en el </a:t>
            </a:r>
            <a:r>
              <a:rPr lang="es-PY" sz="2400" b="1" dirty="0"/>
              <a:t>Art 13 de la Ley </a:t>
            </a:r>
            <a:r>
              <a:rPr lang="es-PY" sz="2400" b="1" dirty="0" smtClean="0"/>
              <a:t>4.423/2.011</a:t>
            </a:r>
            <a:r>
              <a:rPr lang="es-PY" sz="2400" b="1" dirty="0"/>
              <a:t>, </a:t>
            </a:r>
            <a:r>
              <a:rPr lang="es-PY" sz="2400" b="1" dirty="0" smtClean="0"/>
              <a:t>“</a:t>
            </a:r>
            <a:r>
              <a:rPr lang="es-PY" sz="2400" b="1" i="1" dirty="0" smtClean="0"/>
              <a:t>Para </a:t>
            </a:r>
            <a:r>
              <a:rPr lang="es-PY" sz="2400" b="1" i="1" dirty="0"/>
              <a:t>ser Defensor General, se requiere nacionalidad paraguaya, edad mínima de treinta y cinco </a:t>
            </a:r>
            <a:r>
              <a:rPr lang="es-PY" sz="2400" b="1" i="1" dirty="0" smtClean="0"/>
              <a:t>años…”</a:t>
            </a:r>
            <a:r>
              <a:rPr lang="es-PY" sz="2400" b="1" dirty="0" smtClean="0"/>
              <a:t>; </a:t>
            </a:r>
            <a:r>
              <a:rPr lang="es-PY" sz="2400" dirty="0"/>
              <a:t>el mismo cuenta con solo </a:t>
            </a:r>
            <a:r>
              <a:rPr lang="es-PY" sz="2400" b="1" dirty="0"/>
              <a:t>30 años, </a:t>
            </a:r>
            <a:r>
              <a:rPr lang="es-PY" sz="2400" dirty="0"/>
              <a:t> por lo que se le informó que, si decidía postularse estaría a consideración del Pleno a los efectos de la admisión o no al concurso, luego de esta aclaratoria el mismo </a:t>
            </a:r>
            <a:r>
              <a:rPr lang="es-PY" sz="2400" b="1" dirty="0"/>
              <a:t>decidió no postularse.</a:t>
            </a:r>
            <a:r>
              <a:rPr lang="en-US" sz="2400" dirty="0"/>
              <a:t/>
            </a:r>
            <a:br>
              <a:rPr lang="en-US" sz="2400" dirty="0"/>
            </a:br>
            <a:r>
              <a:rPr lang="es-PY" sz="2400" dirty="0"/>
              <a:t> </a:t>
            </a:r>
            <a:r>
              <a:rPr lang="en-US" sz="2400" dirty="0"/>
              <a:t/>
            </a:r>
            <a:br>
              <a:rPr lang="en-US" sz="2400" dirty="0"/>
            </a:br>
            <a:r>
              <a:rPr lang="es-PY" sz="2400" dirty="0"/>
              <a:t>.</a:t>
            </a:r>
            <a:r>
              <a:rPr lang="en-US" sz="2400" dirty="0"/>
              <a:t/>
            </a:r>
            <a:br>
              <a:rPr lang="en-US" sz="2400" dirty="0"/>
            </a:br>
            <a:r>
              <a:rPr lang="es-PY" sz="2400" dirty="0"/>
              <a:t>  </a:t>
            </a:r>
            <a:r>
              <a:rPr lang="en-US" sz="2400" dirty="0"/>
              <a:t/>
            </a:r>
            <a:br>
              <a:rPr lang="en-US" sz="2400" dirty="0"/>
            </a:br>
            <a:endParaRPr lang="en-US" sz="2400" dirty="0"/>
          </a:p>
        </p:txBody>
      </p:sp>
    </p:spTree>
    <p:extLst>
      <p:ext uri="{BB962C8B-B14F-4D97-AF65-F5344CB8AC3E}">
        <p14:creationId xmlns:p14="http://schemas.microsoft.com/office/powerpoint/2010/main" val="1954870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ctrTitle"/>
          </p:nvPr>
        </p:nvSpPr>
        <p:spPr>
          <a:xfrm>
            <a:off x="305470" y="-2249826"/>
            <a:ext cx="11029070" cy="6246057"/>
          </a:xfrm>
        </p:spPr>
        <p:txBody>
          <a:bodyPr>
            <a:noAutofit/>
          </a:bodyPr>
          <a:lstStyle/>
          <a:p>
            <a:r>
              <a:rPr lang="es-PY" sz="2400" dirty="0"/>
              <a:t> </a:t>
            </a:r>
            <a:r>
              <a:rPr lang="en-US" sz="2400" dirty="0"/>
              <a:t/>
            </a:r>
            <a:br>
              <a:rPr lang="en-US" sz="2400" dirty="0"/>
            </a:br>
            <a:r>
              <a:rPr lang="es-PY" sz="2400" dirty="0"/>
              <a:t>Se informa esto al Pleno a los efectos de que VV.EE., tengan la seguridad de que se cuenta en SG con un equipo humano (una de las mayores fortalezas) en cuanto a la idoneidad y ecuanimidad en el desempeño de sus </a:t>
            </a:r>
            <a:r>
              <a:rPr lang="es-PY" sz="2400" dirty="0" smtClean="0"/>
              <a:t>funciones, y </a:t>
            </a:r>
            <a:r>
              <a:rPr lang="es-PY" sz="2400" dirty="0"/>
              <a:t>quienes </a:t>
            </a:r>
            <a:r>
              <a:rPr lang="es-PY" sz="2400" dirty="0" smtClean="0"/>
              <a:t>os </a:t>
            </a:r>
            <a:r>
              <a:rPr lang="es-PY" sz="2400" dirty="0" smtClean="0"/>
              <a:t>representan </a:t>
            </a:r>
            <a:r>
              <a:rPr lang="es-PY" sz="2400" dirty="0"/>
              <a:t>a los fines de cumplir con las metas misionales e institucionales.</a:t>
            </a:r>
            <a:r>
              <a:rPr lang="en-US" sz="2400" dirty="0"/>
              <a:t/>
            </a:r>
            <a:br>
              <a:rPr lang="en-US" sz="2400" dirty="0"/>
            </a:br>
            <a:r>
              <a:rPr lang="es-PY" sz="2400" dirty="0"/>
              <a:t>  </a:t>
            </a:r>
            <a:r>
              <a:rPr lang="en-US" sz="2400" dirty="0"/>
              <a:t/>
            </a:r>
            <a:br>
              <a:rPr lang="en-US" sz="2400" dirty="0"/>
            </a:br>
            <a:endParaRPr lang="en-US" sz="2400" dirty="0"/>
          </a:p>
        </p:txBody>
      </p:sp>
    </p:spTree>
    <p:extLst>
      <p:ext uri="{BB962C8B-B14F-4D97-AF65-F5344CB8AC3E}">
        <p14:creationId xmlns:p14="http://schemas.microsoft.com/office/powerpoint/2010/main" val="19656802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ctrTitle"/>
          </p:nvPr>
        </p:nvSpPr>
        <p:spPr>
          <a:xfrm>
            <a:off x="201633" y="956602"/>
            <a:ext cx="11741837" cy="5711484"/>
          </a:xfrm>
        </p:spPr>
        <p:txBody>
          <a:bodyPr>
            <a:noAutofit/>
          </a:bodyPr>
          <a:lstStyle/>
          <a:p>
            <a:pPr algn="l"/>
            <a:r>
              <a:rPr lang="es-PY" sz="1800" dirty="0"/>
              <a:t> </a:t>
            </a:r>
            <a:r>
              <a:rPr lang="es-PY" sz="2000" dirty="0"/>
              <a:t> </a:t>
            </a:r>
            <a:r>
              <a:rPr lang="en-US" sz="2000" dirty="0"/>
              <a:t/>
            </a:r>
            <a:br>
              <a:rPr lang="en-US" sz="2000" dirty="0"/>
            </a:br>
            <a:r>
              <a:rPr lang="es-PY" sz="2000" dirty="0"/>
              <a:t>A continuación, se exhibe una ficha por cada uno de los 19 Postulantes, esta Planilla Descriptiva de la nómina específica puntualiza el resumen de los Requisitos necesarios para la inscripción al Cargo de Defensor General, la que se eleva a consideración del Pleno a través del Señor Presidente.</a:t>
            </a:r>
            <a:br>
              <a:rPr lang="es-PY" sz="2000" dirty="0"/>
            </a:br>
            <a:r>
              <a:rPr lang="en-US" sz="2000" dirty="0"/>
              <a:t/>
            </a:r>
            <a:br>
              <a:rPr lang="en-US" sz="2000" dirty="0"/>
            </a:br>
            <a:r>
              <a:rPr lang="es-PY" sz="2000" dirty="0"/>
              <a:t> </a:t>
            </a:r>
            <a:r>
              <a:rPr lang="en-US" sz="2000" dirty="0"/>
              <a:t/>
            </a:r>
            <a:br>
              <a:rPr lang="en-US" sz="2000" dirty="0"/>
            </a:br>
            <a:r>
              <a:rPr lang="es-PY" sz="2000" b="1" dirty="0">
                <a:effectLst>
                  <a:outerShdw blurRad="38100" dist="38100" dir="2700000" algn="tl">
                    <a:srgbClr val="000000">
                      <a:alpha val="43137"/>
                    </a:srgbClr>
                  </a:outerShdw>
                </a:effectLst>
              </a:rPr>
              <a:t>En la Primera columna </a:t>
            </a:r>
            <a:r>
              <a:rPr lang="es-PY" sz="2000" dirty="0"/>
              <a:t>de “</a:t>
            </a:r>
            <a:r>
              <a:rPr lang="es-PY" sz="2000" b="1" dirty="0"/>
              <a:t>REQUISITOS</a:t>
            </a:r>
            <a:r>
              <a:rPr lang="es-PY" sz="2000" dirty="0"/>
              <a:t>” tenemos el desglose </a:t>
            </a:r>
            <a:r>
              <a:rPr lang="es-PY" sz="2000" dirty="0" smtClean="0"/>
              <a:t>de </a:t>
            </a:r>
            <a:r>
              <a:rPr lang="es-PY" sz="2000" dirty="0"/>
              <a:t>los Artículos 4° y 10° del Reglamento que establece el Proceso de Selección para el Cargo de Defensor General del Ministerio de la Defensa Pública, respecto a los documentos personales exigidos.</a:t>
            </a:r>
            <a:br>
              <a:rPr lang="es-PY" sz="2000" dirty="0"/>
            </a:br>
            <a:r>
              <a:rPr lang="es-PY" sz="2000" dirty="0"/>
              <a:t> </a:t>
            </a:r>
            <a:r>
              <a:rPr lang="en-US" sz="2000" dirty="0"/>
              <a:t/>
            </a:r>
            <a:br>
              <a:rPr lang="en-US" sz="2000" dirty="0"/>
            </a:br>
            <a:r>
              <a:rPr lang="es-PY" sz="2000" b="1" dirty="0">
                <a:effectLst>
                  <a:outerShdw blurRad="38100" dist="38100" dir="2700000" algn="tl">
                    <a:srgbClr val="000000">
                      <a:alpha val="43137"/>
                    </a:srgbClr>
                  </a:outerShdw>
                </a:effectLst>
              </a:rPr>
              <a:t>En la Segunda Columna</a:t>
            </a:r>
            <a:r>
              <a:rPr lang="es-PY" sz="2000" dirty="0"/>
              <a:t> de (color verde) el “</a:t>
            </a:r>
            <a:r>
              <a:rPr lang="es-PY" sz="2000" b="1" dirty="0"/>
              <a:t>CUMPLE” </a:t>
            </a:r>
            <a:r>
              <a:rPr lang="es-PY" sz="2000" dirty="0"/>
              <a:t>y su respectiva señalización.</a:t>
            </a:r>
            <a:br>
              <a:rPr lang="es-PY" sz="2000" dirty="0"/>
            </a:br>
            <a:r>
              <a:rPr lang="es-PY" sz="2000" dirty="0"/>
              <a:t> </a:t>
            </a:r>
            <a:r>
              <a:rPr lang="en-US" sz="2000" dirty="0"/>
              <a:t/>
            </a:r>
            <a:br>
              <a:rPr lang="en-US" sz="2000" dirty="0"/>
            </a:br>
            <a:r>
              <a:rPr lang="es-PY" sz="2000" b="1" dirty="0">
                <a:effectLst>
                  <a:outerShdw blurRad="38100" dist="38100" dir="2700000" algn="tl">
                    <a:srgbClr val="000000">
                      <a:alpha val="43137"/>
                    </a:srgbClr>
                  </a:outerShdw>
                </a:effectLst>
              </a:rPr>
              <a:t>En la Tercera Columna</a:t>
            </a:r>
            <a:r>
              <a:rPr lang="es-PY" sz="2000" dirty="0"/>
              <a:t> es la de “</a:t>
            </a:r>
            <a:r>
              <a:rPr lang="es-PY" sz="2000" b="1" dirty="0"/>
              <a:t>OBSERVACION” </a:t>
            </a:r>
            <a:r>
              <a:rPr lang="es-PY" sz="2000" dirty="0"/>
              <a:t>discriminando Edad, Fechas de expedición de Matrícula, Fechas de </a:t>
            </a:r>
            <a:r>
              <a:rPr lang="es-PY" sz="2000" dirty="0" smtClean="0"/>
              <a:t>Antecedentes </a:t>
            </a:r>
            <a:r>
              <a:rPr lang="es-PY" sz="2000" dirty="0"/>
              <a:t>y Denuncias efectivas o en trámites; </a:t>
            </a:r>
            <a:br>
              <a:rPr lang="es-PY" sz="2000" dirty="0"/>
            </a:br>
            <a:r>
              <a:rPr lang="en-US" sz="2000" dirty="0"/>
              <a:t/>
            </a:r>
            <a:br>
              <a:rPr lang="en-US" sz="2000" dirty="0"/>
            </a:br>
            <a:r>
              <a:rPr lang="es-PY" sz="2000" b="1" dirty="0">
                <a:effectLst>
                  <a:outerShdw blurRad="38100" dist="38100" dir="2700000" algn="tl">
                    <a:srgbClr val="000000">
                      <a:alpha val="43137"/>
                    </a:srgbClr>
                  </a:outerShdw>
                </a:effectLst>
              </a:rPr>
              <a:t>En la Cuarta columna</a:t>
            </a:r>
            <a:r>
              <a:rPr lang="es-PY" sz="2000" dirty="0"/>
              <a:t> de </a:t>
            </a:r>
            <a:r>
              <a:rPr lang="es-PY" sz="2000" b="1" dirty="0"/>
              <a:t>“FOJAS</a:t>
            </a:r>
            <a:r>
              <a:rPr lang="es-PY" sz="2000" dirty="0"/>
              <a:t>”, discriminando el número de foja donde se encuentra el documento específico, en la carpeta presentada por el Postulante. Completamente al final de ésta Planilla se discrimina el total de hojas foliadas y contenidas en carpeta. En este punto es importante aclarar que la cantidad total de fojas presentadas en las carpetas no coinciden con la cantidad de hojas </a:t>
            </a:r>
            <a:r>
              <a:rPr lang="es-PY" sz="2000" dirty="0" smtClean="0"/>
              <a:t>escaneadas, (</a:t>
            </a:r>
            <a:r>
              <a:rPr lang="es-PY" sz="2000" dirty="0"/>
              <a:t>pues la foliatura se registra de un solo lado de la hoja y el escaneo se realiza en ambos lados de la misma).</a:t>
            </a:r>
            <a:br>
              <a:rPr lang="es-PY" sz="2000" dirty="0"/>
            </a:br>
            <a:r>
              <a:rPr lang="es-PY" sz="2000" dirty="0"/>
              <a:t/>
            </a:r>
            <a:br>
              <a:rPr lang="es-PY" sz="2000" dirty="0"/>
            </a:br>
            <a:r>
              <a:rPr lang="en-US" sz="2000" dirty="0"/>
              <a:t/>
            </a:r>
            <a:br>
              <a:rPr lang="en-US" sz="2000" dirty="0"/>
            </a:br>
            <a:r>
              <a:rPr lang="es-PY" sz="2000" b="1" dirty="0"/>
              <a:t>Al término de la planilla se agrega el total de folios que contiene la carpeta.</a:t>
            </a:r>
            <a:r>
              <a:rPr lang="en-US" sz="1800" b="1" dirty="0"/>
              <a:t/>
            </a:r>
            <a:br>
              <a:rPr lang="en-US" sz="1800" b="1" dirty="0"/>
            </a:br>
            <a:endParaRPr lang="en-US" sz="1800" b="1" dirty="0"/>
          </a:p>
        </p:txBody>
      </p:sp>
    </p:spTree>
    <p:extLst>
      <p:ext uri="{BB962C8B-B14F-4D97-AF65-F5344CB8AC3E}">
        <p14:creationId xmlns:p14="http://schemas.microsoft.com/office/powerpoint/2010/main" val="29994231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39152" y="689318"/>
            <a:ext cx="11633982" cy="3713870"/>
          </a:xfrm>
        </p:spPr>
        <p:txBody>
          <a:bodyPr>
            <a:noAutofit/>
          </a:bodyPr>
          <a:lstStyle/>
          <a:p>
            <a:r>
              <a:rPr lang="es-ES" sz="2400" b="1" dirty="0"/>
              <a:t/>
            </a:r>
            <a:br>
              <a:rPr lang="es-ES" sz="2400" b="1" dirty="0"/>
            </a:br>
            <a:r>
              <a:rPr lang="es-ES" sz="2400" b="1" dirty="0"/>
              <a:t/>
            </a:r>
            <a:br>
              <a:rPr lang="es-ES" sz="2400" b="1" dirty="0"/>
            </a:br>
            <a:r>
              <a:rPr lang="en-US" sz="2800" dirty="0"/>
              <a:t/>
            </a:r>
            <a:br>
              <a:rPr lang="en-US" sz="2800" dirty="0"/>
            </a:br>
            <a:r>
              <a:rPr lang="en-US" sz="2800" dirty="0"/>
              <a:t>Atento al </a:t>
            </a:r>
            <a:r>
              <a:rPr lang="es-ES" sz="2800" dirty="0"/>
              <a:t>próximo Fenecimiento de Mandato de la actual titular del Ministerio de la Defensa Pública y, en el estricto cumplimiento del mandato constitucional el Pleno Consejo de la Magistratura, ha aprobado el</a:t>
            </a:r>
            <a:r>
              <a:rPr lang="es-ES" sz="2800" b="1" dirty="0"/>
              <a:t> “Reglamento que establece el Proceso de Selección para el Cargo de Defensor General del Ministerio de la Defensa Publica”, </a:t>
            </a:r>
            <a:r>
              <a:rPr lang="es-ES" sz="2800" dirty="0"/>
              <a:t>en</a:t>
            </a:r>
            <a:r>
              <a:rPr lang="es-ES" sz="2800" b="1" dirty="0"/>
              <a:t> </a:t>
            </a:r>
            <a:r>
              <a:rPr lang="es-ES" sz="2800" dirty="0"/>
              <a:t>Sesiones Extraordinarias</a:t>
            </a:r>
            <a:r>
              <a:rPr lang="es-ES" sz="2800" b="1" dirty="0"/>
              <a:t> </a:t>
            </a:r>
            <a:r>
              <a:rPr lang="es-ES" sz="2800" dirty="0"/>
              <a:t>del jueves 29 de febrero y lunes 04 de marzo del presente año (Acta N° 2.122). </a:t>
            </a:r>
            <a:r>
              <a:rPr lang="en-US" sz="2400" dirty="0"/>
              <a:t/>
            </a:r>
            <a:br>
              <a:rPr lang="en-US" sz="2400" dirty="0"/>
            </a:br>
            <a:endParaRPr lang="en-US" sz="2400" dirty="0"/>
          </a:p>
        </p:txBody>
      </p:sp>
    </p:spTree>
    <p:extLst>
      <p:ext uri="{BB962C8B-B14F-4D97-AF65-F5344CB8AC3E}">
        <p14:creationId xmlns:p14="http://schemas.microsoft.com/office/powerpoint/2010/main" val="26496964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40677" y="717452"/>
            <a:ext cx="11704319" cy="5338763"/>
          </a:xfrm>
        </p:spPr>
        <p:txBody>
          <a:bodyPr>
            <a:noAutofit/>
          </a:bodyPr>
          <a:lstStyle/>
          <a:p>
            <a:r>
              <a:rPr lang="es-ES" sz="2400" b="1" dirty="0"/>
              <a:t/>
            </a:r>
            <a:br>
              <a:rPr lang="es-ES" sz="2400" b="1" dirty="0"/>
            </a:br>
            <a:r>
              <a:rPr lang="es-ES" sz="2400" b="1" dirty="0"/>
              <a:t/>
            </a:r>
            <a:br>
              <a:rPr lang="es-ES" sz="2400" b="1" dirty="0"/>
            </a:br>
            <a:r>
              <a:rPr lang="es-ES" sz="2400" b="1" dirty="0"/>
              <a:t/>
            </a:r>
            <a:br>
              <a:rPr lang="es-ES" sz="2400" b="1" dirty="0"/>
            </a:br>
            <a:r>
              <a:rPr lang="es-ES" sz="2400" b="1" dirty="0"/>
              <a:t/>
            </a:r>
            <a:br>
              <a:rPr lang="es-ES" sz="2400" b="1" dirty="0"/>
            </a:br>
            <a:r>
              <a:rPr lang="en-US" sz="2800" dirty="0"/>
              <a:t/>
            </a:r>
            <a:br>
              <a:rPr lang="en-US" sz="2800" dirty="0"/>
            </a:br>
            <a:r>
              <a:rPr lang="en-US" sz="2800" dirty="0"/>
              <a:t>Asismismo,</a:t>
            </a:r>
            <a:r>
              <a:rPr lang="es-ES" sz="2800" dirty="0"/>
              <a:t> </a:t>
            </a:r>
            <a:r>
              <a:rPr lang="es-ES" sz="2800" dirty="0" smtClean="0"/>
              <a:t>en </a:t>
            </a:r>
            <a:r>
              <a:rPr lang="es-ES" sz="2800" dirty="0"/>
              <a:t>Sesión Extraordinaria del lunes 04 de marzo de </a:t>
            </a:r>
            <a:r>
              <a:rPr lang="es-ES" sz="2800" dirty="0" smtClean="0"/>
              <a:t>2.024 </a:t>
            </a:r>
            <a:r>
              <a:rPr lang="es-ES" sz="2800" dirty="0"/>
              <a:t>según consta en el Acta N° 2.124, resolvió: </a:t>
            </a:r>
            <a:br>
              <a:rPr lang="es-ES" sz="2800" dirty="0"/>
            </a:br>
            <a:r>
              <a:rPr lang="es-ES" sz="2800" dirty="0"/>
              <a:t/>
            </a:r>
            <a:br>
              <a:rPr lang="es-ES" sz="2800" dirty="0"/>
            </a:br>
            <a:r>
              <a:rPr lang="es-ES" sz="2800" b="1" dirty="0"/>
              <a:t>1.- Publicar</a:t>
            </a:r>
            <a:r>
              <a:rPr lang="es-ES" sz="2800" dirty="0"/>
              <a:t> </a:t>
            </a:r>
            <a:r>
              <a:rPr lang="es-ES" sz="2800" b="1" dirty="0"/>
              <a:t>y socializar</a:t>
            </a:r>
            <a:r>
              <a:rPr lang="es-ES" sz="2800" dirty="0"/>
              <a:t> el concurso por el término de 5 días (desde el </a:t>
            </a:r>
            <a:r>
              <a:rPr lang="es-ES" sz="2800" b="1" dirty="0"/>
              <a:t>miércoles 6 hasta el domingo 10 de marzo</a:t>
            </a:r>
            <a:r>
              <a:rPr lang="es-ES" sz="2800" dirty="0"/>
              <a:t> en la página </a:t>
            </a:r>
            <a:r>
              <a:rPr lang="es-ES" sz="2800" dirty="0" smtClean="0"/>
              <a:t>web, </a:t>
            </a:r>
            <a:r>
              <a:rPr lang="es-ES" sz="2800" dirty="0"/>
              <a:t>y todas las cuentas sociales propias de la Institución) y;</a:t>
            </a:r>
            <a:br>
              <a:rPr lang="es-ES" sz="2800" dirty="0"/>
            </a:br>
            <a:r>
              <a:rPr lang="es-ES" sz="2800" dirty="0"/>
              <a:t/>
            </a:r>
            <a:br>
              <a:rPr lang="es-ES" sz="2800" dirty="0"/>
            </a:br>
            <a:r>
              <a:rPr lang="es-ES" sz="2800" dirty="0"/>
              <a:t/>
            </a:r>
            <a:br>
              <a:rPr lang="es-ES" sz="2800" dirty="0"/>
            </a:br>
            <a:r>
              <a:rPr lang="es-ES" sz="2800" dirty="0"/>
              <a:t> </a:t>
            </a:r>
            <a:r>
              <a:rPr lang="es-ES" sz="2800" b="1" dirty="0"/>
              <a:t>2.- Convocar</a:t>
            </a:r>
            <a:r>
              <a:rPr lang="es-ES" sz="2800" dirty="0"/>
              <a:t> por el termino de </a:t>
            </a:r>
            <a:r>
              <a:rPr lang="es-ES" sz="2800" b="1" dirty="0"/>
              <a:t>30 días</a:t>
            </a:r>
            <a:r>
              <a:rPr lang="es-ES" sz="2800" dirty="0"/>
              <a:t> a los interesados a ocupar la titularidad del cargo del Ministerio de la Defensa Pública (desde el </a:t>
            </a:r>
            <a:r>
              <a:rPr lang="es-ES" sz="2800" b="1" dirty="0"/>
              <a:t>lunes 11 de marzo hasta el martes 09 de abril</a:t>
            </a:r>
            <a:r>
              <a:rPr lang="es-ES" sz="2800" dirty="0"/>
              <a:t> de </a:t>
            </a:r>
            <a:r>
              <a:rPr lang="es-ES" sz="2800" dirty="0" smtClean="0"/>
              <a:t>2.024</a:t>
            </a:r>
            <a:r>
              <a:rPr lang="es-ES" sz="2800" dirty="0"/>
              <a:t>).</a:t>
            </a:r>
            <a:r>
              <a:rPr lang="en-US" sz="2400" dirty="0"/>
              <a:t/>
            </a:r>
            <a:br>
              <a:rPr lang="en-US" sz="2400" dirty="0"/>
            </a:br>
            <a:endParaRPr lang="en-US" sz="2400" dirty="0"/>
          </a:p>
        </p:txBody>
      </p:sp>
    </p:spTree>
    <p:extLst>
      <p:ext uri="{BB962C8B-B14F-4D97-AF65-F5344CB8AC3E}">
        <p14:creationId xmlns:p14="http://schemas.microsoft.com/office/powerpoint/2010/main" val="13210815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745588" y="422031"/>
            <a:ext cx="10578903" cy="4944867"/>
          </a:xfrm>
        </p:spPr>
        <p:txBody>
          <a:bodyPr>
            <a:noAutofit/>
          </a:bodyPr>
          <a:lstStyle/>
          <a:p>
            <a:r>
              <a:rPr lang="es-ES" sz="2000" b="1" dirty="0"/>
              <a:t/>
            </a:r>
            <a:br>
              <a:rPr lang="es-ES" sz="2000" b="1" dirty="0"/>
            </a:br>
            <a:r>
              <a:rPr lang="es-ES" sz="2000" b="1" dirty="0"/>
              <a:t/>
            </a:r>
            <a:br>
              <a:rPr lang="es-ES" sz="2000" b="1" dirty="0"/>
            </a:br>
            <a:r>
              <a:rPr lang="es-ES" sz="2000" b="1" dirty="0"/>
              <a:t/>
            </a:r>
            <a:br>
              <a:rPr lang="es-ES" sz="2000" b="1" dirty="0"/>
            </a:br>
            <a:r>
              <a:rPr lang="es-ES" sz="2400" b="1" dirty="0"/>
              <a:t/>
            </a:r>
            <a:br>
              <a:rPr lang="es-ES" sz="2400" b="1" dirty="0"/>
            </a:br>
            <a:r>
              <a:rPr lang="en-US" sz="3200" dirty="0"/>
              <a:t/>
            </a:r>
            <a:br>
              <a:rPr lang="en-US" sz="3200" dirty="0"/>
            </a:br>
            <a:r>
              <a:rPr lang="en-US" sz="3200" dirty="0" smtClean="0"/>
              <a:t>H</a:t>
            </a:r>
            <a:r>
              <a:rPr lang="es-ES" sz="3200" dirty="0" smtClean="0"/>
              <a:t>a </a:t>
            </a:r>
            <a:r>
              <a:rPr lang="es-ES" sz="3200" dirty="0"/>
              <a:t>dispuesto en el Art. 7 del </a:t>
            </a:r>
            <a:r>
              <a:rPr lang="es-ES" sz="3200" b="1" dirty="0"/>
              <a:t>CAPÍTULO II </a:t>
            </a:r>
            <a:r>
              <a:rPr lang="es-ES" sz="3200" dirty="0"/>
              <a:t>de la referida norma</a:t>
            </a:r>
            <a:r>
              <a:rPr lang="es-ES" sz="3200" b="1" dirty="0"/>
              <a:t>, </a:t>
            </a:r>
            <a:r>
              <a:rPr lang="es-ES" sz="3200" dirty="0"/>
              <a:t>la figura del </a:t>
            </a:r>
            <a:r>
              <a:rPr lang="es-ES" sz="3200" b="1" dirty="0"/>
              <a:t>PROCEDIMIENTO DE ADMISIÓN, </a:t>
            </a:r>
            <a:r>
              <a:rPr lang="es-ES" sz="3200" dirty="0"/>
              <a:t>cuyo texto reza</a:t>
            </a:r>
            <a:r>
              <a:rPr lang="es-ES" sz="3200" b="1" dirty="0"/>
              <a:t>: “</a:t>
            </a:r>
            <a:r>
              <a:rPr lang="es-ES" sz="3200" b="1" i="1" dirty="0"/>
              <a:t>Una vez transcurrido el plazo indicado en el artículo 5, la Secretaría General del Consejo de la Magistratura informará en sesión plenaria, la nómina de postulantes, detallando en cada caso, el cumplimiento de los requisitos establecidos”</a:t>
            </a:r>
            <a:r>
              <a:rPr lang="es-ES" sz="3200" dirty="0"/>
              <a:t>. </a:t>
            </a:r>
            <a:br>
              <a:rPr lang="es-ES" sz="3200" dirty="0"/>
            </a:br>
            <a:r>
              <a:rPr lang="es-ES" sz="3200" dirty="0"/>
              <a:t/>
            </a:r>
            <a:br>
              <a:rPr lang="es-ES" sz="3200" dirty="0"/>
            </a:br>
            <a:r>
              <a:rPr lang="es-ES" sz="3200" dirty="0"/>
              <a:t>En consecuencia, la Secretaría General del Consejo de la Magistratura, presenta el siguiente informe:</a:t>
            </a:r>
            <a:r>
              <a:rPr lang="en-US" sz="2400" dirty="0"/>
              <a:t/>
            </a:r>
            <a:br>
              <a:rPr lang="en-US" sz="2400" dirty="0"/>
            </a:br>
            <a:endParaRPr lang="en-US" sz="2400" dirty="0"/>
          </a:p>
        </p:txBody>
      </p:sp>
    </p:spTree>
    <p:extLst>
      <p:ext uri="{BB962C8B-B14F-4D97-AF65-F5344CB8AC3E}">
        <p14:creationId xmlns:p14="http://schemas.microsoft.com/office/powerpoint/2010/main" val="35311204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68812" y="1814733"/>
            <a:ext cx="11704319" cy="2356412"/>
          </a:xfrm>
        </p:spPr>
        <p:txBody>
          <a:bodyPr>
            <a:noAutofit/>
          </a:bodyPr>
          <a:lstStyle/>
          <a:p>
            <a:r>
              <a:rPr lang="es-ES" sz="2000" b="1" dirty="0"/>
              <a:t/>
            </a:r>
            <a:br>
              <a:rPr lang="es-ES" sz="2000" b="1" dirty="0"/>
            </a:br>
            <a:r>
              <a:rPr lang="es-ES" sz="2000" b="1" dirty="0"/>
              <a:t/>
            </a:r>
            <a:br>
              <a:rPr lang="es-ES" sz="2000" b="1" dirty="0"/>
            </a:br>
            <a:r>
              <a:rPr lang="es-ES" sz="2000" b="1" dirty="0"/>
              <a:t/>
            </a:r>
            <a:br>
              <a:rPr lang="es-ES" sz="2000" b="1" dirty="0"/>
            </a:br>
            <a:r>
              <a:rPr lang="es-ES" sz="2400" b="1" dirty="0"/>
              <a:t/>
            </a:r>
            <a:br>
              <a:rPr lang="es-ES" sz="2400" b="1" dirty="0"/>
            </a:br>
            <a:r>
              <a:rPr lang="en-US" sz="2400" dirty="0"/>
              <a:t/>
            </a:r>
            <a:br>
              <a:rPr lang="en-US" sz="2400" dirty="0"/>
            </a:br>
            <a:endParaRPr lang="en-US" sz="2400" dirty="0"/>
          </a:p>
        </p:txBody>
      </p:sp>
      <p:graphicFrame>
        <p:nvGraphicFramePr>
          <p:cNvPr id="3" name="Gráfico 2">
            <a:extLst>
              <a:ext uri="{FF2B5EF4-FFF2-40B4-BE49-F238E27FC236}">
                <a16:creationId xmlns:a16="http://schemas.microsoft.com/office/drawing/2014/main" id="{B1D2D65B-60F1-43E6-8624-5A3DD76EF804}"/>
              </a:ext>
            </a:extLst>
          </p:cNvPr>
          <p:cNvGraphicFramePr/>
          <p:nvPr>
            <p:extLst>
              <p:ext uri="{D42A27DB-BD31-4B8C-83A1-F6EECF244321}">
                <p14:modId xmlns:p14="http://schemas.microsoft.com/office/powerpoint/2010/main" val="598630401"/>
              </p:ext>
            </p:extLst>
          </p:nvPr>
        </p:nvGraphicFramePr>
        <p:xfrm>
          <a:off x="2208626" y="703385"/>
          <a:ext cx="7624689" cy="513470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265903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68812" y="1814733"/>
            <a:ext cx="11704319" cy="2356412"/>
          </a:xfrm>
        </p:spPr>
        <p:txBody>
          <a:bodyPr>
            <a:noAutofit/>
          </a:bodyPr>
          <a:lstStyle/>
          <a:p>
            <a:r>
              <a:rPr lang="es-ES" sz="2000" b="1" dirty="0"/>
              <a:t/>
            </a:r>
            <a:br>
              <a:rPr lang="es-ES" sz="2000" b="1" dirty="0"/>
            </a:br>
            <a:r>
              <a:rPr lang="es-ES" sz="2000" b="1" dirty="0"/>
              <a:t/>
            </a:r>
            <a:br>
              <a:rPr lang="es-ES" sz="2000" b="1" dirty="0"/>
            </a:br>
            <a:r>
              <a:rPr lang="es-ES" sz="2000" b="1" dirty="0"/>
              <a:t/>
            </a:r>
            <a:br>
              <a:rPr lang="es-ES" sz="2000" b="1" dirty="0"/>
            </a:br>
            <a:r>
              <a:rPr lang="es-ES" sz="2400" b="1" dirty="0"/>
              <a:t/>
            </a:r>
            <a:br>
              <a:rPr lang="es-ES" sz="2400" b="1" dirty="0"/>
            </a:br>
            <a:r>
              <a:rPr lang="en-US" sz="2400" dirty="0"/>
              <a:t/>
            </a:r>
            <a:br>
              <a:rPr lang="en-US" sz="2400" dirty="0"/>
            </a:br>
            <a:endParaRPr lang="en-US" sz="2400" dirty="0"/>
          </a:p>
        </p:txBody>
      </p:sp>
      <p:graphicFrame>
        <p:nvGraphicFramePr>
          <p:cNvPr id="3" name="Gráfico 2">
            <a:extLst>
              <a:ext uri="{FF2B5EF4-FFF2-40B4-BE49-F238E27FC236}">
                <a16:creationId xmlns:a16="http://schemas.microsoft.com/office/drawing/2014/main" id="{DA7B9BE3-DD1D-468C-9E1C-EE050264C468}"/>
              </a:ext>
            </a:extLst>
          </p:cNvPr>
          <p:cNvGraphicFramePr/>
          <p:nvPr>
            <p:extLst>
              <p:ext uri="{D42A27DB-BD31-4B8C-83A1-F6EECF244321}">
                <p14:modId xmlns:p14="http://schemas.microsoft.com/office/powerpoint/2010/main" val="55322170"/>
              </p:ext>
            </p:extLst>
          </p:nvPr>
        </p:nvGraphicFramePr>
        <p:xfrm>
          <a:off x="1997611" y="548639"/>
          <a:ext cx="8046720" cy="543012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08402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68812" y="1814733"/>
            <a:ext cx="11704319" cy="2356412"/>
          </a:xfrm>
        </p:spPr>
        <p:txBody>
          <a:bodyPr>
            <a:noAutofit/>
          </a:bodyPr>
          <a:lstStyle/>
          <a:p>
            <a:r>
              <a:rPr lang="es-ES" sz="2000" b="1" dirty="0"/>
              <a:t/>
            </a:r>
            <a:br>
              <a:rPr lang="es-ES" sz="2000" b="1" dirty="0"/>
            </a:br>
            <a:r>
              <a:rPr lang="es-ES" sz="2000" b="1" dirty="0"/>
              <a:t/>
            </a:r>
            <a:br>
              <a:rPr lang="es-ES" sz="2000" b="1" dirty="0"/>
            </a:br>
            <a:r>
              <a:rPr lang="es-ES" sz="2000" b="1" dirty="0"/>
              <a:t/>
            </a:r>
            <a:br>
              <a:rPr lang="es-ES" sz="2000" b="1" dirty="0"/>
            </a:br>
            <a:r>
              <a:rPr lang="es-ES" sz="2400" b="1" dirty="0"/>
              <a:t/>
            </a:r>
            <a:br>
              <a:rPr lang="es-ES" sz="2400" b="1" dirty="0"/>
            </a:br>
            <a:r>
              <a:rPr lang="en-US" sz="2400" dirty="0"/>
              <a:t/>
            </a:r>
            <a:br>
              <a:rPr lang="en-US" sz="2400" dirty="0"/>
            </a:br>
            <a:endParaRPr lang="en-US" sz="2400" dirty="0"/>
          </a:p>
        </p:txBody>
      </p:sp>
      <p:graphicFrame>
        <p:nvGraphicFramePr>
          <p:cNvPr id="3" name="Gráfico 2">
            <a:extLst>
              <a:ext uri="{FF2B5EF4-FFF2-40B4-BE49-F238E27FC236}">
                <a16:creationId xmlns:a16="http://schemas.microsoft.com/office/drawing/2014/main" id="{8A04F9B1-398C-488E-AB73-1412A3FCCDF4}"/>
              </a:ext>
            </a:extLst>
          </p:cNvPr>
          <p:cNvGraphicFramePr/>
          <p:nvPr>
            <p:extLst>
              <p:ext uri="{D42A27DB-BD31-4B8C-83A1-F6EECF244321}">
                <p14:modId xmlns:p14="http://schemas.microsoft.com/office/powerpoint/2010/main" val="268128736"/>
              </p:ext>
            </p:extLst>
          </p:nvPr>
        </p:nvGraphicFramePr>
        <p:xfrm>
          <a:off x="1486803" y="212167"/>
          <a:ext cx="9068336" cy="596185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890084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68812" y="1814733"/>
            <a:ext cx="11704319" cy="2356412"/>
          </a:xfrm>
        </p:spPr>
        <p:txBody>
          <a:bodyPr>
            <a:noAutofit/>
          </a:bodyPr>
          <a:lstStyle/>
          <a:p>
            <a:r>
              <a:rPr lang="es-ES" sz="2000" b="1" dirty="0"/>
              <a:t/>
            </a:r>
            <a:br>
              <a:rPr lang="es-ES" sz="2000" b="1" dirty="0"/>
            </a:br>
            <a:r>
              <a:rPr lang="es-ES" sz="2000" b="1" dirty="0"/>
              <a:t/>
            </a:r>
            <a:br>
              <a:rPr lang="es-ES" sz="2000" b="1" dirty="0"/>
            </a:br>
            <a:r>
              <a:rPr lang="es-ES" sz="2000" b="1" dirty="0"/>
              <a:t/>
            </a:r>
            <a:br>
              <a:rPr lang="es-ES" sz="2000" b="1" dirty="0"/>
            </a:br>
            <a:r>
              <a:rPr lang="es-ES" sz="2400" b="1" dirty="0"/>
              <a:t/>
            </a:r>
            <a:br>
              <a:rPr lang="es-ES" sz="2400" b="1" dirty="0"/>
            </a:br>
            <a:r>
              <a:rPr lang="en-US" sz="2400" dirty="0"/>
              <a:t/>
            </a:r>
            <a:br>
              <a:rPr lang="en-US" sz="2400" dirty="0"/>
            </a:br>
            <a:endParaRPr lang="en-US" sz="2400" dirty="0"/>
          </a:p>
        </p:txBody>
      </p:sp>
      <p:graphicFrame>
        <p:nvGraphicFramePr>
          <p:cNvPr id="5" name="Gráfico 4">
            <a:extLst>
              <a:ext uri="{FF2B5EF4-FFF2-40B4-BE49-F238E27FC236}">
                <a16:creationId xmlns:a16="http://schemas.microsoft.com/office/drawing/2014/main" id="{46B80DDD-3413-414A-B2FD-19797F17D5B8}"/>
              </a:ext>
            </a:extLst>
          </p:cNvPr>
          <p:cNvGraphicFramePr>
            <a:graphicFrameLocks/>
          </p:cNvGraphicFramePr>
          <p:nvPr>
            <p:extLst>
              <p:ext uri="{D42A27DB-BD31-4B8C-83A1-F6EECF244321}">
                <p14:modId xmlns:p14="http://schemas.microsoft.com/office/powerpoint/2010/main" val="2024644763"/>
              </p:ext>
            </p:extLst>
          </p:nvPr>
        </p:nvGraphicFramePr>
        <p:xfrm>
          <a:off x="1143529" y="463907"/>
          <a:ext cx="9316994" cy="552347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648301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ctrTitle"/>
          </p:nvPr>
        </p:nvSpPr>
        <p:spPr>
          <a:xfrm>
            <a:off x="436098" y="379828"/>
            <a:ext cx="11029070" cy="4473526"/>
          </a:xfrm>
        </p:spPr>
        <p:txBody>
          <a:bodyPr>
            <a:noAutofit/>
          </a:bodyPr>
          <a:lstStyle/>
          <a:p>
            <a:r>
              <a:rPr lang="es-PY" sz="2400" dirty="0" smtClean="0"/>
              <a:t>Como </a:t>
            </a:r>
            <a:r>
              <a:rPr lang="es-PY" sz="2400" dirty="0" smtClean="0"/>
              <a:t>dato </a:t>
            </a:r>
            <a:r>
              <a:rPr lang="es-PY" sz="2400" dirty="0" smtClean="0"/>
              <a:t>adicional, se informa que el </a:t>
            </a:r>
            <a:r>
              <a:rPr lang="es-PY" sz="2400" dirty="0"/>
              <a:t>día viernes 5 de abril del presente año, ha concurrido ante la Secretaria General de la Institución un Abogado Ejerciente de la Matricula</a:t>
            </a:r>
            <a:r>
              <a:rPr lang="es-PY" sz="2400" dirty="0" smtClean="0"/>
              <a:t>; se ha dispuesto un espacio físico especial con útiles, escritorio, etc., para </a:t>
            </a:r>
            <a:r>
              <a:rPr lang="es-PY" sz="2400" dirty="0"/>
              <a:t>la atención a Postulantes </a:t>
            </a:r>
            <a:r>
              <a:rPr lang="es-PY" sz="2400" dirty="0" smtClean="0"/>
              <a:t>a los efectos de realizar un </a:t>
            </a:r>
            <a:r>
              <a:rPr lang="es-PY" sz="2400" b="1" dirty="0"/>
              <a:t>control preliminar </a:t>
            </a:r>
            <a:r>
              <a:rPr lang="es-PY" sz="2400" dirty="0"/>
              <a:t>de los documentos presentados, quedando a cargo del </a:t>
            </a:r>
            <a:r>
              <a:rPr lang="es-PY" sz="2400" b="1" dirty="0"/>
              <a:t>Director de Archivo de la Institución Abg. Ignacio Cardozo con el apoyo eficiente de la Sra. Clara Romero y otros compañeros y compañeras </a:t>
            </a:r>
            <a:r>
              <a:rPr lang="es-PY" sz="2400" dirty="0"/>
              <a:t>con amplia experiencia en el control de </a:t>
            </a:r>
            <a:r>
              <a:rPr lang="es-PY" sz="2400" dirty="0" smtClean="0"/>
              <a:t>presentación de </a:t>
            </a:r>
            <a:r>
              <a:rPr lang="es-PY" sz="2400" dirty="0" smtClean="0"/>
              <a:t>documentos. </a:t>
            </a:r>
            <a:r>
              <a:rPr lang="es-PY" sz="2400" dirty="0"/>
              <a:t/>
            </a:r>
            <a:br>
              <a:rPr lang="es-PY" sz="2400" dirty="0"/>
            </a:br>
            <a:r>
              <a:rPr lang="es-PY" sz="2400" dirty="0"/>
              <a:t>.</a:t>
            </a:r>
            <a:r>
              <a:rPr lang="en-US" sz="2400" dirty="0"/>
              <a:t/>
            </a:r>
            <a:br>
              <a:rPr lang="en-US" sz="2400" dirty="0"/>
            </a:br>
            <a:r>
              <a:rPr lang="es-PY" sz="2400" dirty="0"/>
              <a:t>  </a:t>
            </a:r>
            <a:r>
              <a:rPr lang="en-US" sz="2400" dirty="0"/>
              <a:t/>
            </a:r>
            <a:br>
              <a:rPr lang="en-US" sz="2400" dirty="0"/>
            </a:br>
            <a:endParaRPr lang="en-US" sz="2400" dirty="0"/>
          </a:p>
        </p:txBody>
      </p:sp>
    </p:spTree>
    <p:extLst>
      <p:ext uri="{BB962C8B-B14F-4D97-AF65-F5344CB8AC3E}">
        <p14:creationId xmlns:p14="http://schemas.microsoft.com/office/powerpoint/2010/main" val="3595162806"/>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5765</TotalTime>
  <Words>1010</Words>
  <Application>Microsoft Office PowerPoint</Application>
  <PresentationFormat>Panorámica</PresentationFormat>
  <Paragraphs>37</Paragraphs>
  <Slides>12</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12</vt:i4>
      </vt:variant>
    </vt:vector>
  </HeadingPairs>
  <TitlesOfParts>
    <vt:vector size="16" baseType="lpstr">
      <vt:lpstr>Arial</vt:lpstr>
      <vt:lpstr>Calibri</vt:lpstr>
      <vt:lpstr>Calibri Light</vt:lpstr>
      <vt:lpstr>Tema de Office</vt:lpstr>
      <vt:lpstr> EDICTO 02/2024 CARGO: UN DEFENSOR GENERAL   INFORME DE SECRETARIA GENERAL</vt:lpstr>
      <vt:lpstr>   Atento al próximo Fenecimiento de Mandato de la actual titular del Ministerio de la Defensa Pública y, en el estricto cumplimiento del mandato constitucional el Pleno Consejo de la Magistratura, ha aprobado el “Reglamento que establece el Proceso de Selección para el Cargo de Defensor General del Ministerio de la Defensa Publica”, en Sesiones Extraordinarias del jueves 29 de febrero y lunes 04 de marzo del presente año (Acta N° 2.122).  </vt:lpstr>
      <vt:lpstr>     Asismismo, en Sesión Extraordinaria del lunes 04 de marzo de 2.024 según consta en el Acta N° 2.124, resolvió:   1.- Publicar y socializar el concurso por el término de 5 días (desde el miércoles 6 hasta el domingo 10 de marzo en la página web, y todas las cuentas sociales propias de la Institución) y;    2.- Convocar por el termino de 30 días a los interesados a ocupar la titularidad del cargo del Ministerio de la Defensa Pública (desde el lunes 11 de marzo hasta el martes 09 de abril de 2.024). </vt:lpstr>
      <vt:lpstr>     Ha dispuesto en el Art. 7 del CAPÍTULO II de la referida norma, la figura del PROCEDIMIENTO DE ADMISIÓN, cuyo texto reza: “Una vez transcurrido el plazo indicado en el artículo 5, la Secretaría General del Consejo de la Magistratura informará en sesión plenaria, la nómina de postulantes, detallando en cada caso, el cumplimiento de los requisitos establecidos”.   En consecuencia, la Secretaría General del Consejo de la Magistratura, presenta el siguiente informe: </vt:lpstr>
      <vt:lpstr>     </vt:lpstr>
      <vt:lpstr>     </vt:lpstr>
      <vt:lpstr>     </vt:lpstr>
      <vt:lpstr>     </vt:lpstr>
      <vt:lpstr>Como dato adicional, se informa que el día viernes 5 de abril del presente año, ha concurrido ante la Secretaria General de la Institución un Abogado Ejerciente de la Matricula; se ha dispuesto un espacio físico especial con útiles, escritorio, etc., para la atención a Postulantes a los efectos de realizar un control preliminar de los documentos presentados, quedando a cargo del Director de Archivo de la Institución Abg. Ignacio Cardozo con el apoyo eficiente de la Sra. Clara Romero y otros compañeros y compañeras con amplia experiencia en el control de presentación de documentos.  .    </vt:lpstr>
      <vt:lpstr>Verificada la cédula de identidad del interesado se ha procedido a poner a su conocimiento que, uno de los requisitos establecidos en el Art 13 de la Ley 4.423/2.011, “Para ser Defensor General, se requiere nacionalidad paraguaya, edad mínima de treinta y cinco años…”; el mismo cuenta con solo 30 años,  por lo que se le informó que, si decidía postularse estaría a consideración del Pleno a los efectos de la admisión o no al concurso, luego de esta aclaratoria el mismo decidió no postularse.   .    </vt:lpstr>
      <vt:lpstr>  Se informa esto al Pleno a los efectos de que VV.EE., tengan la seguridad de que se cuenta en SG con un equipo humano (una de las mayores fortalezas) en cuanto a la idoneidad y ecuanimidad en el desempeño de sus funciones, y quienes os representan a los fines de cumplir con las metas misionales e institucionales.    </vt:lpstr>
      <vt:lpstr>   A continuación, se exhibe una ficha por cada uno de los 19 Postulantes, esta Planilla Descriptiva de la nómina específica puntualiza el resumen de los Requisitos necesarios para la inscripción al Cargo de Defensor General, la que se eleva a consideración del Pleno a través del Señor Presidente.    En la Primera columna de “REQUISITOS” tenemos el desglose de los Artículos 4° y 10° del Reglamento que establece el Proceso de Selección para el Cargo de Defensor General del Ministerio de la Defensa Pública, respecto a los documentos personales exigidos.   En la Segunda Columna de (color verde) el “CUMPLE” y su respectiva señalización.   En la Tercera Columna es la de “OBSERVACION” discriminando Edad, Fechas de expedición de Matrícula, Fechas de Antecedentes y Denuncias efectivas o en trámites;   En la Cuarta columna de “FOJAS”, discriminando el número de foja donde se encuentra el documento específico, en la carpeta presentada por el Postulante. Completamente al final de ésta Planilla se discrimina el total de hojas foliadas y contenidas en carpeta. En este punto es importante aclarar que la cantidad total de fojas presentadas en las carpetas no coinciden con la cantidad de hojas escaneadas, (pues la foliatura se registra de un solo lado de la hoja y el escaneo se realiza en ambos lados de la misma).   Al término de la planilla se agrega el total de folios que contiene la carpeta.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EDICTO 02/2024 CARGO: UN DEFENSOR GENERAL Visto el próximo Fenecimiento de Mandato de la actual titular del Ministerio de la Defensa Pública y, en el estricto cumplimiento del mandato constitucional el Pleno Consejo de la Magistratura, se ha abocado y aprobado el “Reglamento que establece el Proceso de Selección para el Cargo de Defensor General del Ministerio de la Defensa Publica”, su estudio, consideración; habiendo sido elaborado en dos extensas pero satisfactorias Sesiones Extraordinarias del Consejo de la Magistratura de fechas 29 de febrero y 04 de marzo del año dos mil veinticuatro (Acta N° 2.122).  Para dar continuidad al Proceso de “Selección de Terna” para el cargo de Defensor General, el Pleno del CM en Sesión Extraordinaria del lunes 04 de marzo de 2024 según consta en el Acta N° 2124, ha resuelto 1.- Publicar y socializar el concurso por el término de 5 días (desde el miércoles 6 hasta el domingo 10 de marzo en la página web y todas las cuentas sociales propias de la Institución) y 2.- Convocar por el termino de 30 días a los interesados a ocupar la titularidad del cargo del Ministerio de la Defensa Pública (desde el lunes 11 de marzo hasta el martes 09 de abril de 2024). El Consejo de la Magistratura ha dispuesto en el referenciado Reglamento en el CAPÍTULO II – la figura del PROCEDIMIENTO DE ADMISIÓN Artículo 7. Una vez transcurrido el plazo indicado en el artículo 5, la Secretaría General del Consejo de la Magistratura informará en sesión plenaria, la nómina de postulantes, detallando en cada caso, el cumplimiento de los requisitos establecidos. En consecuencia, se presenta el siguiente informe:</dc:title>
  <dc:creator>Clara Romero</dc:creator>
  <cp:lastModifiedBy>Cecilia</cp:lastModifiedBy>
  <cp:revision>71</cp:revision>
  <cp:lastPrinted>2024-04-12T17:06:32Z</cp:lastPrinted>
  <dcterms:created xsi:type="dcterms:W3CDTF">2024-04-11T15:39:14Z</dcterms:created>
  <dcterms:modified xsi:type="dcterms:W3CDTF">2024-04-15T16:51:30Z</dcterms:modified>
</cp:coreProperties>
</file>